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Override1.xml" ContentType="application/vnd.openxmlformats-officedocument.themeOverride+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0"/>
  </p:notesMasterIdLst>
  <p:handoutMasterIdLst>
    <p:handoutMasterId r:id="rId91"/>
  </p:handoutMasterIdLst>
  <p:sldIdLst>
    <p:sldId id="571" r:id="rId2"/>
    <p:sldId id="490" r:id="rId3"/>
    <p:sldId id="492" r:id="rId4"/>
    <p:sldId id="493" r:id="rId5"/>
    <p:sldId id="494" r:id="rId6"/>
    <p:sldId id="495" r:id="rId7"/>
    <p:sldId id="496" r:id="rId8"/>
    <p:sldId id="497" r:id="rId9"/>
    <p:sldId id="498" r:id="rId10"/>
    <p:sldId id="574" r:id="rId11"/>
    <p:sldId id="499" r:id="rId12"/>
    <p:sldId id="500" r:id="rId13"/>
    <p:sldId id="501" r:id="rId14"/>
    <p:sldId id="502" r:id="rId15"/>
    <p:sldId id="503" r:id="rId16"/>
    <p:sldId id="504" r:id="rId17"/>
    <p:sldId id="505" r:id="rId18"/>
    <p:sldId id="506" r:id="rId19"/>
    <p:sldId id="572" r:id="rId20"/>
    <p:sldId id="509" r:id="rId21"/>
    <p:sldId id="510" r:id="rId22"/>
    <p:sldId id="511" r:id="rId23"/>
    <p:sldId id="513" r:id="rId24"/>
    <p:sldId id="514" r:id="rId25"/>
    <p:sldId id="515" r:id="rId26"/>
    <p:sldId id="516" r:id="rId27"/>
    <p:sldId id="517" r:id="rId28"/>
    <p:sldId id="518" r:id="rId29"/>
    <p:sldId id="519" r:id="rId30"/>
    <p:sldId id="521" r:id="rId31"/>
    <p:sldId id="522" r:id="rId32"/>
    <p:sldId id="523" r:id="rId33"/>
    <p:sldId id="321" r:id="rId34"/>
    <p:sldId id="558" r:id="rId35"/>
    <p:sldId id="322" r:id="rId36"/>
    <p:sldId id="524" r:id="rId37"/>
    <p:sldId id="575" r:id="rId38"/>
    <p:sldId id="576" r:id="rId39"/>
    <p:sldId id="577" r:id="rId40"/>
    <p:sldId id="578" r:id="rId41"/>
    <p:sldId id="579" r:id="rId42"/>
    <p:sldId id="580" r:id="rId43"/>
    <p:sldId id="582" r:id="rId44"/>
    <p:sldId id="581" r:id="rId45"/>
    <p:sldId id="527" r:id="rId46"/>
    <p:sldId id="528" r:id="rId47"/>
    <p:sldId id="583" r:id="rId48"/>
    <p:sldId id="531" r:id="rId49"/>
    <p:sldId id="330" r:id="rId50"/>
    <p:sldId id="331" r:id="rId51"/>
    <p:sldId id="281" r:id="rId52"/>
    <p:sldId id="555" r:id="rId53"/>
    <p:sldId id="487" r:id="rId54"/>
    <p:sldId id="533" r:id="rId55"/>
    <p:sldId id="534" r:id="rId56"/>
    <p:sldId id="390" r:id="rId57"/>
    <p:sldId id="391" r:id="rId58"/>
    <p:sldId id="535" r:id="rId59"/>
    <p:sldId id="537" r:id="rId60"/>
    <p:sldId id="557" r:id="rId61"/>
    <p:sldId id="539" r:id="rId62"/>
    <p:sldId id="540" r:id="rId63"/>
    <p:sldId id="541" r:id="rId64"/>
    <p:sldId id="542" r:id="rId65"/>
    <p:sldId id="488" r:id="rId66"/>
    <p:sldId id="543" r:id="rId67"/>
    <p:sldId id="483" r:id="rId68"/>
    <p:sldId id="358" r:id="rId69"/>
    <p:sldId id="544" r:id="rId70"/>
    <p:sldId id="545" r:id="rId71"/>
    <p:sldId id="546" r:id="rId72"/>
    <p:sldId id="548" r:id="rId73"/>
    <p:sldId id="550" r:id="rId74"/>
    <p:sldId id="551" r:id="rId75"/>
    <p:sldId id="552" r:id="rId76"/>
    <p:sldId id="553" r:id="rId77"/>
    <p:sldId id="559" r:id="rId78"/>
    <p:sldId id="560" r:id="rId79"/>
    <p:sldId id="561" r:id="rId80"/>
    <p:sldId id="562" r:id="rId81"/>
    <p:sldId id="563" r:id="rId82"/>
    <p:sldId id="564" r:id="rId83"/>
    <p:sldId id="566" r:id="rId84"/>
    <p:sldId id="565" r:id="rId85"/>
    <p:sldId id="567" r:id="rId86"/>
    <p:sldId id="568" r:id="rId87"/>
    <p:sldId id="569" r:id="rId88"/>
    <p:sldId id="570" r:id="rId89"/>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ヒラギノ角ゴ Pro W3" charset="-128"/>
        <a:cs typeface="+mn-cs"/>
      </a:defRPr>
    </a:lvl1pPr>
    <a:lvl2pPr marL="457200" algn="ctr" rtl="0" fontAlgn="base">
      <a:spcBef>
        <a:spcPct val="0"/>
      </a:spcBef>
      <a:spcAft>
        <a:spcPct val="0"/>
      </a:spcAft>
      <a:defRPr sz="2400" kern="1200">
        <a:solidFill>
          <a:schemeClr val="tx1"/>
        </a:solidFill>
        <a:latin typeface="Times New Roman" charset="0"/>
        <a:ea typeface="ヒラギノ角ゴ Pro W3" charset="-128"/>
        <a:cs typeface="+mn-cs"/>
      </a:defRPr>
    </a:lvl2pPr>
    <a:lvl3pPr marL="914400" algn="ctr" rtl="0" fontAlgn="base">
      <a:spcBef>
        <a:spcPct val="0"/>
      </a:spcBef>
      <a:spcAft>
        <a:spcPct val="0"/>
      </a:spcAft>
      <a:defRPr sz="2400" kern="1200">
        <a:solidFill>
          <a:schemeClr val="tx1"/>
        </a:solidFill>
        <a:latin typeface="Times New Roman" charset="0"/>
        <a:ea typeface="ヒラギノ角ゴ Pro W3" charset="-128"/>
        <a:cs typeface="+mn-cs"/>
      </a:defRPr>
    </a:lvl3pPr>
    <a:lvl4pPr marL="1371600" algn="ctr" rtl="0" fontAlgn="base">
      <a:spcBef>
        <a:spcPct val="0"/>
      </a:spcBef>
      <a:spcAft>
        <a:spcPct val="0"/>
      </a:spcAft>
      <a:defRPr sz="2400" kern="1200">
        <a:solidFill>
          <a:schemeClr val="tx1"/>
        </a:solidFill>
        <a:latin typeface="Times New Roman" charset="0"/>
        <a:ea typeface="ヒラギノ角ゴ Pro W3" charset="-128"/>
        <a:cs typeface="+mn-cs"/>
      </a:defRPr>
    </a:lvl4pPr>
    <a:lvl5pPr marL="1828800" algn="ctr" rtl="0" fontAlgn="base">
      <a:spcBef>
        <a:spcPct val="0"/>
      </a:spcBef>
      <a:spcAft>
        <a:spcPct val="0"/>
      </a:spcAft>
      <a:defRPr sz="2400" kern="1200">
        <a:solidFill>
          <a:schemeClr val="tx1"/>
        </a:solidFill>
        <a:latin typeface="Times New Roman" charset="0"/>
        <a:ea typeface="ヒラギノ角ゴ Pro W3" charset="-128"/>
        <a:cs typeface="+mn-cs"/>
      </a:defRPr>
    </a:lvl5pPr>
    <a:lvl6pPr marL="2286000" algn="l" defTabSz="914400" rtl="0" eaLnBrk="1" latinLnBrk="0" hangingPunct="1">
      <a:defRPr sz="2400" kern="1200">
        <a:solidFill>
          <a:schemeClr val="tx1"/>
        </a:solidFill>
        <a:latin typeface="Times New Roman" charset="0"/>
        <a:ea typeface="ヒラギノ角ゴ Pro W3" charset="-128"/>
        <a:cs typeface="+mn-cs"/>
      </a:defRPr>
    </a:lvl6pPr>
    <a:lvl7pPr marL="2743200" algn="l" defTabSz="914400" rtl="0" eaLnBrk="1" latinLnBrk="0" hangingPunct="1">
      <a:defRPr sz="2400" kern="1200">
        <a:solidFill>
          <a:schemeClr val="tx1"/>
        </a:solidFill>
        <a:latin typeface="Times New Roman" charset="0"/>
        <a:ea typeface="ヒラギノ角ゴ Pro W3" charset="-128"/>
        <a:cs typeface="+mn-cs"/>
      </a:defRPr>
    </a:lvl7pPr>
    <a:lvl8pPr marL="3200400" algn="l" defTabSz="914400" rtl="0" eaLnBrk="1" latinLnBrk="0" hangingPunct="1">
      <a:defRPr sz="2400" kern="1200">
        <a:solidFill>
          <a:schemeClr val="tx1"/>
        </a:solidFill>
        <a:latin typeface="Times New Roman" charset="0"/>
        <a:ea typeface="ヒラギノ角ゴ Pro W3" charset="-128"/>
        <a:cs typeface="+mn-cs"/>
      </a:defRPr>
    </a:lvl8pPr>
    <a:lvl9pPr marL="3657600" algn="l" defTabSz="914400" rtl="0" eaLnBrk="1" latinLnBrk="0" hangingPunct="1">
      <a:defRPr sz="2400" kern="1200">
        <a:solidFill>
          <a:schemeClr val="tx1"/>
        </a:solidFill>
        <a:latin typeface="Times New Roman" charset="0"/>
        <a:ea typeface="ヒラギノ角ゴ Pro W3" charset="-128"/>
        <a:cs typeface="+mn-cs"/>
      </a:defRPr>
    </a:lvl9pPr>
  </p:defaultTextStyle>
  <p:extLst>
    <p:ext uri="{EFAFB233-063F-42B5-8137-9DF3F51BA10A}">
      <p15:sldGuideLst xmlns:p15="http://schemas.microsoft.com/office/powerpoint/2012/main" xmlns="">
        <p15:guide id="1" orient="horz" pos="2304">
          <p15:clr>
            <a:srgbClr val="A4A3A4"/>
          </p15:clr>
        </p15:guide>
        <p15:guide id="2" orient="horz" pos="48">
          <p15:clr>
            <a:srgbClr val="A4A3A4"/>
          </p15:clr>
        </p15:guide>
        <p15:guide id="3" orient="horz" pos="4256">
          <p15:clr>
            <a:srgbClr val="A4A3A4"/>
          </p15:clr>
        </p15:guide>
        <p15:guide id="4" orient="horz" pos="632">
          <p15:clr>
            <a:srgbClr val="A4A3A4"/>
          </p15:clr>
        </p15:guide>
        <p15:guide id="5" orient="horz" pos="3944">
          <p15:clr>
            <a:srgbClr val="A4A3A4"/>
          </p15:clr>
        </p15:guide>
        <p15:guide id="6" pos="5328">
          <p15:clr>
            <a:srgbClr val="A4A3A4"/>
          </p15:clr>
        </p15:guide>
        <p15:guide id="7" pos="432">
          <p15:clr>
            <a:srgbClr val="A4A3A4"/>
          </p15:clr>
        </p15:guide>
        <p15:guide id="8"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1500B"/>
    <a:srgbClr val="00652E"/>
    <a:srgbClr val="FAA61A"/>
    <a:srgbClr val="25207A"/>
    <a:srgbClr val="8C0051"/>
    <a:srgbClr val="F3702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18" autoAdjust="0"/>
    <p:restoredTop sz="93467" autoAdjust="0"/>
  </p:normalViewPr>
  <p:slideViewPr>
    <p:cSldViewPr snapToGrid="0">
      <p:cViewPr>
        <p:scale>
          <a:sx n="82" d="100"/>
          <a:sy n="82" d="100"/>
        </p:scale>
        <p:origin x="-1740" y="-588"/>
      </p:cViewPr>
      <p:guideLst>
        <p:guide orient="horz" pos="2304"/>
        <p:guide orient="horz" pos="48"/>
        <p:guide orient="horz" pos="4256"/>
        <p:guide orient="horz" pos="632"/>
        <p:guide orient="horz" pos="3944"/>
        <p:guide pos="5328"/>
        <p:guide pos="432"/>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110" d="100"/>
        <a:sy n="110" d="100"/>
      </p:scale>
      <p:origin x="0" y="18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4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ea typeface="+mn-ea"/>
                <a:cs typeface="+mn-cs"/>
              </a:defRPr>
            </a:lvl1pPr>
          </a:lstStyle>
          <a:p>
            <a:pPr>
              <a:defRPr/>
            </a:pPr>
            <a:endParaRPr lang="en-US"/>
          </a:p>
        </p:txBody>
      </p:sp>
      <p:sp>
        <p:nvSpPr>
          <p:cNvPr id="215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215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ea typeface="+mn-ea"/>
                <a:cs typeface="+mn-cs"/>
              </a:defRPr>
            </a:lvl1pPr>
          </a:lstStyle>
          <a:p>
            <a:pPr>
              <a:defRPr/>
            </a:pPr>
            <a:endParaRPr lang="en-US"/>
          </a:p>
        </p:txBody>
      </p:sp>
      <p:sp>
        <p:nvSpPr>
          <p:cNvPr id="215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9E8B7AC-D173-9546-9D2E-BEE73DEA7C9C}" type="slidenum">
              <a:rPr lang="en-US" altLang="en-US"/>
              <a:pPr/>
              <a:t>‹#›</a:t>
            </a:fld>
            <a:endParaRPr lang="en-US" altLang="en-US"/>
          </a:p>
        </p:txBody>
      </p:sp>
    </p:spTree>
    <p:extLst>
      <p:ext uri="{BB962C8B-B14F-4D97-AF65-F5344CB8AC3E}">
        <p14:creationId xmlns:p14="http://schemas.microsoft.com/office/powerpoint/2010/main" val="1706818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ea typeface="+mn-ea"/>
                <a:cs typeface="+mn-cs"/>
              </a:defRPr>
            </a:lvl1pPr>
          </a:lstStyle>
          <a:p>
            <a:pPr>
              <a:defRPr/>
            </a:pPr>
            <a:endParaRPr lang="en-US"/>
          </a:p>
        </p:txBody>
      </p:sp>
      <p:sp>
        <p:nvSpPr>
          <p:cNvPr id="163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1177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ea typeface="+mn-ea"/>
                <a:cs typeface="+mn-cs"/>
              </a:defRPr>
            </a:lvl1pPr>
          </a:lstStyle>
          <a:p>
            <a:pPr>
              <a:defRPr/>
            </a:pPr>
            <a:endParaRPr lang="en-US"/>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9641FF7-7BFE-A443-975A-157387A37A74}" type="slidenum">
              <a:rPr lang="en-US" altLang="en-US"/>
              <a:pPr/>
              <a:t>‹#›</a:t>
            </a:fld>
            <a:endParaRPr lang="en-US" altLang="en-US"/>
          </a:p>
        </p:txBody>
      </p:sp>
    </p:spTree>
    <p:extLst>
      <p:ext uri="{BB962C8B-B14F-4D97-AF65-F5344CB8AC3E}">
        <p14:creationId xmlns:p14="http://schemas.microsoft.com/office/powerpoint/2010/main" val="738374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dirty="0" smtClean="0">
                <a:latin typeface="Arial" charset="0"/>
                <a:cs typeface="Arial" charset="0"/>
              </a:rPr>
              <a:t>Talking Points</a:t>
            </a:r>
          </a:p>
          <a:p>
            <a:pPr eaLnBrk="1" hangingPunct="1">
              <a:spcBef>
                <a:spcPts val="400"/>
              </a:spcBef>
              <a:buFontTx/>
              <a:buChar char="•"/>
            </a:pPr>
            <a:r>
              <a:rPr lang="en-US" altLang="en-US" b="1" dirty="0" smtClean="0">
                <a:latin typeface="Arial" charset="0"/>
                <a:cs typeface="Arial" charset="0"/>
              </a:rPr>
              <a:t>Anatomy</a:t>
            </a:r>
            <a:r>
              <a:rPr lang="en-US" altLang="en-US" dirty="0" smtClean="0">
                <a:latin typeface="Arial" charset="0"/>
                <a:cs typeface="Arial" charset="0"/>
              </a:rPr>
              <a:t> refers to the structure of the body and the relationship of its parts to each other (</a:t>
            </a:r>
            <a:r>
              <a:rPr lang="en-US" altLang="en-US" b="1" dirty="0" smtClean="0">
                <a:latin typeface="Arial" charset="0"/>
                <a:cs typeface="Arial" charset="0"/>
              </a:rPr>
              <a:t>how the body is made</a:t>
            </a:r>
            <a:r>
              <a:rPr lang="en-US" altLang="en-US" dirty="0" smtClean="0">
                <a:latin typeface="Arial" charset="0"/>
                <a:cs typeface="Arial" charset="0"/>
              </a:rPr>
              <a:t>). </a:t>
            </a:r>
          </a:p>
          <a:p>
            <a:pPr eaLnBrk="1" hangingPunct="1">
              <a:spcBef>
                <a:spcPts val="400"/>
              </a:spcBef>
              <a:buFontTx/>
              <a:buChar char="•"/>
            </a:pPr>
            <a:r>
              <a:rPr lang="en-US" altLang="en-US" b="1" dirty="0" smtClean="0">
                <a:latin typeface="Arial" charset="0"/>
                <a:cs typeface="Arial" charset="0"/>
              </a:rPr>
              <a:t>Physiology</a:t>
            </a:r>
            <a:r>
              <a:rPr lang="en-US" altLang="en-US" dirty="0" smtClean="0">
                <a:latin typeface="Arial" charset="0"/>
                <a:cs typeface="Arial" charset="0"/>
              </a:rPr>
              <a:t> refers to the function of the living body and its parts (</a:t>
            </a:r>
            <a:r>
              <a:rPr lang="en-US" altLang="en-US" b="1" dirty="0" smtClean="0">
                <a:latin typeface="Arial" charset="0"/>
                <a:cs typeface="Arial" charset="0"/>
              </a:rPr>
              <a:t>how the body works</a:t>
            </a:r>
            <a:r>
              <a:rPr lang="en-US" altLang="en-US" dirty="0" smtClean="0">
                <a:latin typeface="Arial" charset="0"/>
                <a:cs typeface="Arial" charset="0"/>
              </a:rPr>
              <a:t>).</a:t>
            </a:r>
            <a:r>
              <a:rPr lang="en-US" altLang="en-US" b="1" dirty="0" smtClean="0">
                <a:latin typeface="Arial" charset="0"/>
                <a:cs typeface="Arial" charset="0"/>
              </a:rPr>
              <a:t> </a:t>
            </a:r>
          </a:p>
          <a:p>
            <a:pPr eaLnBrk="1" hangingPunct="1">
              <a:spcBef>
                <a:spcPts val="400"/>
              </a:spcBef>
            </a:pPr>
            <a:endParaRPr lang="en-US" altLang="en-US" b="1" dirty="0" smtClean="0">
              <a:latin typeface="Arial" charset="0"/>
              <a:cs typeface="Arial" charset="0"/>
            </a:endParaRPr>
          </a:p>
          <a:p>
            <a:pPr eaLnBrk="1" hangingPunct="1">
              <a:spcBef>
                <a:spcPts val="400"/>
              </a:spcBef>
            </a:pPr>
            <a:r>
              <a:rPr lang="en-US" altLang="en-US" b="1" dirty="0" smtClean="0">
                <a:latin typeface="Arial" charset="0"/>
                <a:cs typeface="Arial" charset="0"/>
              </a:rPr>
              <a:t>Point to Emphasize</a:t>
            </a:r>
          </a:p>
          <a:p>
            <a:pPr>
              <a:spcBef>
                <a:spcPts val="400"/>
              </a:spcBef>
            </a:pPr>
            <a:r>
              <a:rPr lang="en-US" altLang="en-US" dirty="0" smtClean="0">
                <a:latin typeface="Arial" charset="0"/>
                <a:cs typeface="Arial" charset="0"/>
              </a:rPr>
              <a:t>Anatomy is the study of </a:t>
            </a:r>
            <a:r>
              <a:rPr lang="en-US" altLang="en-US" b="1" dirty="0" smtClean="0">
                <a:latin typeface="Arial" charset="0"/>
                <a:cs typeface="Arial" charset="0"/>
              </a:rPr>
              <a:t>structure</a:t>
            </a:r>
            <a:r>
              <a:rPr lang="en-US" altLang="en-US" dirty="0" smtClean="0">
                <a:latin typeface="Arial" charset="0"/>
                <a:cs typeface="Arial" charset="0"/>
              </a:rPr>
              <a:t>. Physiology is the study of </a:t>
            </a:r>
            <a:r>
              <a:rPr lang="en-US" altLang="en-US" b="1" dirty="0" smtClean="0">
                <a:latin typeface="Arial" charset="0"/>
                <a:cs typeface="Arial" charset="0"/>
              </a:rPr>
              <a:t>function</a:t>
            </a:r>
            <a:r>
              <a:rPr lang="en-US" altLang="en-US" dirty="0" smtClean="0">
                <a:latin typeface="Arial" charset="0"/>
                <a:cs typeface="Arial" charset="0"/>
              </a:rPr>
              <a:t>.</a:t>
            </a:r>
          </a:p>
          <a:p>
            <a:pPr eaLnBrk="1" hangingPunct="1">
              <a:spcBef>
                <a:spcPts val="400"/>
              </a:spcBef>
            </a:pPr>
            <a:endParaRPr lang="en-US" altLang="en-US" dirty="0" smtClean="0">
              <a:latin typeface="Arial" charset="0"/>
              <a:cs typeface="Arial" charset="0"/>
            </a:endParaRPr>
          </a:p>
        </p:txBody>
      </p:sp>
      <p:sp>
        <p:nvSpPr>
          <p:cNvPr id="1740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DB94D83-5963-4A46-B7A7-0FC13ED9EFB3}" type="slidenum">
              <a:rPr lang="en-US" altLang="en-US">
                <a:latin typeface="Calibri" pitchFamily="34" charset="0"/>
                <a:cs typeface="Arial" charset="0"/>
              </a:rPr>
              <a:pPr algn="r" eaLnBrk="1" hangingPunct="1">
                <a:spcBef>
                  <a:spcPct val="0"/>
                </a:spcBef>
              </a:pPr>
              <a:t>2</a:t>
            </a:fld>
            <a:endParaRPr lang="en-US" altLang="en-US">
              <a:latin typeface="Calibri" pitchFamily="34" charset="0"/>
              <a:cs typeface="Arial" charset="0"/>
            </a:endParaRPr>
          </a:p>
        </p:txBody>
      </p:sp>
    </p:spTree>
    <p:extLst>
      <p:ext uri="{BB962C8B-B14F-4D97-AF65-F5344CB8AC3E}">
        <p14:creationId xmlns:p14="http://schemas.microsoft.com/office/powerpoint/2010/main" val="362352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D. The skeletal system is divided into two portions: the axial skeleton and the appendicular skeleton.</a:t>
            </a:r>
            <a:endParaRPr lang="en-IN" altLang="en-US" b="1">
              <a:latin typeface="Times New Roman" charset="0"/>
              <a:ea typeface="MS PGothic" charset="-128"/>
            </a:endParaRPr>
          </a:p>
          <a:p>
            <a:r>
              <a:rPr lang="en-US" altLang="en-US" b="1">
                <a:latin typeface="Times New Roman" charset="0"/>
                <a:ea typeface="MS PGothic" charset="-128"/>
              </a:rPr>
              <a:t>	</a:t>
            </a:r>
            <a:r>
              <a:rPr lang="en-US" altLang="en-US">
                <a:latin typeface="Times New Roman" charset="0"/>
                <a:ea typeface="MS PGothic" charset="-128"/>
              </a:rPr>
              <a:t>1. Axial skeleton: foundation to which the arms and legs are attached</a:t>
            </a:r>
            <a:endParaRPr lang="en-IN" altLang="en-US">
              <a:latin typeface="Times New Roman" charset="0"/>
              <a:ea typeface="MS PGothic" charset="-128"/>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8554E981-45D9-2743-BC3B-C323EF233002}" type="slidenum">
              <a:rPr lang="en-US" altLang="en-US" sz="1200"/>
              <a:pPr eaLnBrk="1" hangingPunct="1"/>
              <a:t>19</a:t>
            </a:fld>
            <a:endParaRPr lang="en-US" altLang="en-US" sz="1200"/>
          </a:p>
        </p:txBody>
      </p:sp>
    </p:spTree>
    <p:extLst>
      <p:ext uri="{BB962C8B-B14F-4D97-AF65-F5344CB8AC3E}">
        <p14:creationId xmlns:p14="http://schemas.microsoft.com/office/powerpoint/2010/main" val="1878910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400"/>
              </a:spcBef>
            </a:pPr>
            <a:r>
              <a:rPr lang="en-US" altLang="en-US" b="1" smtClean="0">
                <a:latin typeface="Arial" charset="0"/>
                <a:cs typeface="Arial" charset="0"/>
              </a:rPr>
              <a:t>Talking Points</a:t>
            </a:r>
          </a:p>
          <a:p>
            <a:pPr eaLnBrk="1">
              <a:spcBef>
                <a:spcPts val="400"/>
              </a:spcBef>
              <a:buFontTx/>
              <a:buChar char="•"/>
            </a:pPr>
            <a:r>
              <a:rPr lang="en-US" altLang="en-US" b="1" smtClean="0">
                <a:latin typeface="Arial" charset="0"/>
                <a:cs typeface="Arial" charset="0"/>
              </a:rPr>
              <a:t>Skeletal muscle </a:t>
            </a:r>
            <a:r>
              <a:rPr lang="en-US" altLang="en-US" smtClean="0">
                <a:latin typeface="Arial" charset="0"/>
                <a:cs typeface="Arial" charset="0"/>
              </a:rPr>
              <a:t>is under the </a:t>
            </a:r>
            <a:r>
              <a:rPr lang="en-US" altLang="en-US" b="1" smtClean="0">
                <a:latin typeface="Arial" charset="0"/>
                <a:cs typeface="Arial" charset="0"/>
              </a:rPr>
              <a:t>voluntary</a:t>
            </a:r>
            <a:r>
              <a:rPr lang="en-US" altLang="en-US" smtClean="0">
                <a:latin typeface="Arial" charset="0"/>
                <a:cs typeface="Arial" charset="0"/>
              </a:rPr>
              <a:t> control of the brain and nervous system and can be contracted and relaxed by will of the individual. Skeletal muscle makes possible all deliberate </a:t>
            </a:r>
            <a:r>
              <a:rPr lang="en-US" altLang="en-US" b="1" smtClean="0">
                <a:latin typeface="Arial" charset="0"/>
                <a:cs typeface="Arial" charset="0"/>
              </a:rPr>
              <a:t>movement</a:t>
            </a:r>
            <a:r>
              <a:rPr lang="en-US" altLang="en-US" smtClean="0">
                <a:latin typeface="Arial" charset="0"/>
                <a:cs typeface="Arial" charset="0"/>
              </a:rPr>
              <a:t>, such as walking, chewing, swallowing, smiling, frowning, talking, or moving the eyeballs. It forms the major muscle mass of the body, and helps </a:t>
            </a:r>
            <a:r>
              <a:rPr lang="en-US" altLang="en-US" b="1" smtClean="0">
                <a:latin typeface="Arial" charset="0"/>
                <a:cs typeface="Arial" charset="0"/>
              </a:rPr>
              <a:t>protect</a:t>
            </a:r>
            <a:r>
              <a:rPr lang="en-US" altLang="en-US" smtClean="0">
                <a:latin typeface="Arial" charset="0"/>
                <a:cs typeface="Arial" charset="0"/>
              </a:rPr>
              <a:t>, shape, and form its walls. </a:t>
            </a:r>
          </a:p>
          <a:p>
            <a:pPr eaLnBrk="1">
              <a:spcBef>
                <a:spcPts val="400"/>
              </a:spcBef>
              <a:buFontTx/>
              <a:buChar char="•"/>
            </a:pPr>
            <a:r>
              <a:rPr lang="en-US" altLang="en-US" b="1" smtClean="0">
                <a:latin typeface="Arial" charset="0"/>
                <a:cs typeface="Arial" charset="0"/>
              </a:rPr>
              <a:t>Cardiac muscle</a:t>
            </a:r>
            <a:r>
              <a:rPr lang="en-US" altLang="en-US" smtClean="0">
                <a:latin typeface="Arial" charset="0"/>
                <a:cs typeface="Arial" charset="0"/>
              </a:rPr>
              <a:t> is </a:t>
            </a:r>
            <a:r>
              <a:rPr lang="en-US" altLang="en-US" b="1" smtClean="0">
                <a:latin typeface="Arial" charset="0"/>
                <a:cs typeface="Arial" charset="0"/>
              </a:rPr>
              <a:t>specialized</a:t>
            </a:r>
            <a:r>
              <a:rPr lang="en-US" altLang="en-US" smtClean="0">
                <a:latin typeface="Arial" charset="0"/>
                <a:cs typeface="Arial" charset="0"/>
              </a:rPr>
              <a:t> in that it’s found only in the heart. It has the property of </a:t>
            </a:r>
            <a:r>
              <a:rPr lang="en-US" altLang="en-US" b="1" smtClean="0">
                <a:latin typeface="Arial" charset="0"/>
                <a:cs typeface="Arial" charset="0"/>
              </a:rPr>
              <a:t>automaticity</a:t>
            </a:r>
            <a:r>
              <a:rPr lang="en-US" altLang="en-US" smtClean="0">
                <a:latin typeface="Arial" charset="0"/>
                <a:cs typeface="Arial" charset="0"/>
              </a:rPr>
              <a:t> meaning that it can generate an impulse on its own, even when disconnected from the central nervous system. It has its own blood supply, furnished by the coronary artery system, and </a:t>
            </a:r>
            <a:r>
              <a:rPr lang="en-US" altLang="en-US" b="1" smtClean="0">
                <a:latin typeface="Arial" charset="0"/>
                <a:cs typeface="Arial" charset="0"/>
              </a:rPr>
              <a:t>cannot tolerate interruption of the blood supply </a:t>
            </a:r>
            <a:r>
              <a:rPr lang="en-US" altLang="en-US" smtClean="0">
                <a:latin typeface="Arial" charset="0"/>
                <a:cs typeface="Arial" charset="0"/>
              </a:rPr>
              <a:t>for even very short periods.</a:t>
            </a:r>
            <a:endParaRPr lang="en-US" altLang="en-US" b="1" smtClean="0">
              <a:latin typeface="Arial" charset="0"/>
              <a:cs typeface="Arial" charset="0"/>
            </a:endParaRPr>
          </a:p>
          <a:p>
            <a:pPr eaLnBrk="1">
              <a:spcBef>
                <a:spcPts val="400"/>
              </a:spcBef>
              <a:buFontTx/>
              <a:buChar char="•"/>
            </a:pPr>
            <a:r>
              <a:rPr lang="en-US" altLang="en-US" b="1" smtClean="0">
                <a:latin typeface="Arial" charset="0"/>
                <a:cs typeface="Arial" charset="0"/>
              </a:rPr>
              <a:t>Smooth muscle </a:t>
            </a:r>
            <a:r>
              <a:rPr lang="en-US" altLang="en-US" smtClean="0">
                <a:latin typeface="Arial" charset="0"/>
                <a:cs typeface="Arial" charset="0"/>
              </a:rPr>
              <a:t>carries out </a:t>
            </a:r>
            <a:r>
              <a:rPr lang="en-US" altLang="en-US" b="1" smtClean="0">
                <a:latin typeface="Arial" charset="0"/>
                <a:cs typeface="Arial" charset="0"/>
              </a:rPr>
              <a:t>involuntary</a:t>
            </a:r>
            <a:r>
              <a:rPr lang="en-US" altLang="en-US" smtClean="0">
                <a:latin typeface="Arial" charset="0"/>
                <a:cs typeface="Arial" charset="0"/>
              </a:rPr>
              <a:t>, automatic muscular functions of the body. For example, through rhythmic, wavelike movements, smooth muscles move blood through the veins, bile from the gallbladder, and food through the digestive tract. The individual has no direct control over this type of muscle, though it responds to stimuli such as stretching, heat, and cold. Smooth muscle appears </a:t>
            </a:r>
            <a:r>
              <a:rPr lang="en-US" altLang="en-US" b="1" smtClean="0">
                <a:latin typeface="Arial" charset="0"/>
                <a:cs typeface="Arial" charset="0"/>
              </a:rPr>
              <a:t>non-striated</a:t>
            </a:r>
            <a:r>
              <a:rPr lang="en-US" altLang="en-US" smtClean="0">
                <a:latin typeface="Arial" charset="0"/>
                <a:cs typeface="Arial" charset="0"/>
              </a:rPr>
              <a:t> and is found in the walls of organs, ducts, the respiratory tract, blood vessels, and the intestines and urinary system. </a:t>
            </a:r>
          </a:p>
        </p:txBody>
      </p:sp>
      <p:sp>
        <p:nvSpPr>
          <p:cNvPr id="1843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F7D4B1B-658E-4440-8DE6-40811AC6AD19}" type="slidenum">
              <a:rPr lang="en-US" altLang="en-US">
                <a:latin typeface="Calibri" pitchFamily="34" charset="0"/>
                <a:cs typeface="Arial" charset="0"/>
              </a:rPr>
              <a:pPr algn="r" eaLnBrk="1" hangingPunct="1">
                <a:spcBef>
                  <a:spcPct val="0"/>
                </a:spcBef>
              </a:pPr>
              <a:t>31</a:t>
            </a:fld>
            <a:endParaRPr lang="en-US" altLang="en-US">
              <a:latin typeface="Calibri" pitchFamily="34" charset="0"/>
              <a:cs typeface="Arial" charset="0"/>
            </a:endParaRPr>
          </a:p>
        </p:txBody>
      </p:sp>
    </p:spTree>
    <p:extLst>
      <p:ext uri="{BB962C8B-B14F-4D97-AF65-F5344CB8AC3E}">
        <p14:creationId xmlns:p14="http://schemas.microsoft.com/office/powerpoint/2010/main" val="1046775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VI. The Musculoskeletal System: Physiology</a:t>
            </a:r>
          </a:p>
          <a:p>
            <a:r>
              <a:rPr lang="en-US" altLang="en-US">
                <a:latin typeface="Times New Roman" charset="0"/>
                <a:ea typeface="MS PGothic" charset="-128"/>
              </a:rPr>
              <a:t>A. Contraction and relaxation of the system make it possible to move and manipulate the environment.</a:t>
            </a:r>
            <a:endParaRPr lang="en-IN" altLang="en-US" b="1">
              <a:latin typeface="Times New Roman" charset="0"/>
              <a:ea typeface="MS PGothic" charset="-128"/>
            </a:endParaRPr>
          </a:p>
          <a:p>
            <a:r>
              <a:rPr lang="en-US" altLang="en-US">
                <a:latin typeface="Times New Roman" charset="0"/>
                <a:ea typeface="MS PGothic" charset="-128"/>
              </a:rPr>
              <a:t>	1. A by-product of this movement is heat.</a:t>
            </a:r>
            <a:endParaRPr lang="en-IN" altLang="en-US" b="1">
              <a:latin typeface="Times New Roman" charset="0"/>
              <a:ea typeface="MS PGothic" charset="-128"/>
            </a:endParaRPr>
          </a:p>
          <a:p>
            <a:r>
              <a:rPr lang="en-US" altLang="en-US" b="1">
                <a:latin typeface="Times New Roman" charset="0"/>
                <a:ea typeface="MS PGothic" charset="-128"/>
              </a:rPr>
              <a:t>	</a:t>
            </a:r>
            <a:r>
              <a:rPr lang="en-US" altLang="en-US">
                <a:latin typeface="Times New Roman" charset="0"/>
                <a:ea typeface="MS PGothic" charset="-128"/>
              </a:rPr>
              <a:t>2. When you get cold, you shiver to produce heat.</a:t>
            </a:r>
            <a:endParaRPr lang="en-IN" altLang="en-US">
              <a:latin typeface="Times New Roman" charset="0"/>
              <a:ea typeface="MS PGothic" charset="-128"/>
            </a:endParaRPr>
          </a:p>
          <a:p>
            <a:r>
              <a:rPr lang="en-US" altLang="en-US">
                <a:latin typeface="Times New Roman" charset="0"/>
                <a:ea typeface="MS PGothic" charset="-128"/>
              </a:rPr>
              <a:t>B. Another function of muscles is to protect the structures under them.</a:t>
            </a:r>
            <a:endParaRPr lang="en-IN" altLang="en-US" b="1">
              <a:latin typeface="Times New Roman" charset="0"/>
              <a:ea typeface="MS PGothic" charset="-128"/>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8EF123E5-FADD-8A4D-A190-9897E4095B86}" type="slidenum">
              <a:rPr lang="en-US" altLang="en-US" sz="1200"/>
              <a:pPr eaLnBrk="1" hangingPunct="1"/>
              <a:t>33</a:t>
            </a:fld>
            <a:endParaRPr lang="en-US" altLang="en-US" sz="1200"/>
          </a:p>
        </p:txBody>
      </p:sp>
    </p:spTree>
    <p:extLst>
      <p:ext uri="{BB962C8B-B14F-4D97-AF65-F5344CB8AC3E}">
        <p14:creationId xmlns:p14="http://schemas.microsoft.com/office/powerpoint/2010/main" val="32436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VII. The Respiratory System: Anatomy</a:t>
            </a:r>
          </a:p>
          <a:p>
            <a:r>
              <a:rPr lang="en-US" altLang="en-US">
                <a:latin typeface="Times New Roman" charset="0"/>
                <a:ea typeface="MS PGothic" charset="-128"/>
              </a:rPr>
              <a:t>A. The respiratory system consists of structures of the body that contribute to the process of breathing (respiration).</a:t>
            </a:r>
            <a:endParaRPr lang="en-IN" altLang="en-US" b="1">
              <a:latin typeface="Times New Roman" charset="0"/>
              <a:ea typeface="MS PGothic" charset="-128"/>
            </a:endParaRPr>
          </a:p>
          <a:p>
            <a:endParaRPr lang="en-US" altLang="en-US">
              <a:latin typeface="Times New Roman" charset="0"/>
              <a:ea typeface="MS PGothic" charset="-128"/>
            </a:endParaRP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56381FA5-9CDD-BE4A-AFBF-28F25B4886D7}" type="slidenum">
              <a:rPr lang="en-US" altLang="en-US" sz="1200"/>
              <a:pPr eaLnBrk="1" hangingPunct="1"/>
              <a:t>35</a:t>
            </a:fld>
            <a:endParaRPr lang="en-US" altLang="en-US" sz="1200"/>
          </a:p>
        </p:txBody>
      </p:sp>
    </p:spTree>
    <p:extLst>
      <p:ext uri="{BB962C8B-B14F-4D97-AF65-F5344CB8AC3E}">
        <p14:creationId xmlns:p14="http://schemas.microsoft.com/office/powerpoint/2010/main" val="134092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rPr>
              <a:t>Lecture Outline </a:t>
            </a:r>
          </a:p>
          <a:p>
            <a:endParaRPr lang="en-US" altLang="en-US" dirty="0">
              <a:latin typeface="Times New Roman" charset="0"/>
            </a:endParaRPr>
          </a:p>
          <a:p>
            <a:r>
              <a:rPr lang="en-US" altLang="en-US" dirty="0">
                <a:latin typeface="Times New Roman" charset="0"/>
              </a:rPr>
              <a:t>II. Anatomy of the Respiratory System</a:t>
            </a:r>
          </a:p>
          <a:p>
            <a:r>
              <a:rPr lang="en-US" altLang="en-US" dirty="0">
                <a:latin typeface="Times New Roman" charset="0"/>
              </a:rPr>
              <a:t>A. The respiratory system consists of all the structures that make up the airway and help us breathe, or ventilate.</a:t>
            </a:r>
            <a:endParaRPr lang="en-IN" altLang="en-US" b="1" dirty="0">
              <a:latin typeface="Times New Roman" charset="0"/>
            </a:endParaRPr>
          </a:p>
          <a:p>
            <a:r>
              <a:rPr lang="en-US" altLang="en-US" dirty="0">
                <a:latin typeface="Times New Roman" charset="0"/>
              </a:rPr>
              <a:t>B. The airway is divided into the upper and lower airways.</a:t>
            </a:r>
            <a:endParaRPr lang="en-IN" altLang="en-US" b="1" dirty="0">
              <a:latin typeface="Times New Roman" charset="0"/>
            </a:endParaRPr>
          </a:p>
          <a:p>
            <a:r>
              <a:rPr lang="en-US" altLang="en-US" dirty="0">
                <a:latin typeface="Times New Roman" charset="0"/>
              </a:rPr>
              <a:t>C. Anatomy of the upper airway</a:t>
            </a:r>
            <a:endParaRPr lang="en-IN" altLang="en-US" b="1" dirty="0">
              <a:latin typeface="Times New Roman" charset="0"/>
            </a:endParaRPr>
          </a:p>
          <a:p>
            <a:r>
              <a:rPr lang="en-US" altLang="en-US" b="1" dirty="0">
                <a:latin typeface="Times New Roman" charset="0"/>
              </a:rPr>
              <a:t>	</a:t>
            </a:r>
            <a:r>
              <a:rPr lang="en-US" altLang="en-US" dirty="0">
                <a:latin typeface="Times New Roman" charset="0"/>
              </a:rPr>
              <a:t>1. The upper airway consists of all anatomic airway structures above the vocal cords:</a:t>
            </a:r>
            <a:endParaRPr lang="en-IN" altLang="en-US" dirty="0">
              <a:latin typeface="Times New Roman" charset="0"/>
            </a:endParaRPr>
          </a:p>
          <a:p>
            <a:r>
              <a:rPr lang="en-US" altLang="en-US" dirty="0">
                <a:latin typeface="Times New Roman" charset="0"/>
              </a:rPr>
              <a:t>		a. Nose</a:t>
            </a:r>
            <a:endParaRPr lang="en-IN" altLang="en-US" dirty="0">
              <a:latin typeface="Times New Roman" charset="0"/>
            </a:endParaRPr>
          </a:p>
          <a:p>
            <a:r>
              <a:rPr lang="en-US" altLang="en-US" dirty="0">
                <a:latin typeface="Times New Roman" charset="0"/>
              </a:rPr>
              <a:t>		b. Mouth</a:t>
            </a:r>
            <a:endParaRPr lang="en-IN" altLang="en-US" dirty="0">
              <a:latin typeface="Times New Roman" charset="0"/>
            </a:endParaRPr>
          </a:p>
          <a:p>
            <a:r>
              <a:rPr lang="en-US" altLang="en-US" dirty="0">
                <a:latin typeface="Times New Roman" charset="0"/>
              </a:rPr>
              <a:t>		c. Pharynx</a:t>
            </a:r>
            <a:endParaRPr lang="en-IN" altLang="en-US" dirty="0">
              <a:latin typeface="Times New Roman" charset="0"/>
            </a:endParaRPr>
          </a:p>
          <a:p>
            <a:r>
              <a:rPr lang="en-US" altLang="en-US" dirty="0">
                <a:latin typeface="Times New Roman" charset="0"/>
              </a:rPr>
              <a:t>		d. Larynx</a:t>
            </a:r>
            <a:endParaRPr lang="en-IN" altLang="en-US" dirty="0">
              <a:latin typeface="Times New Roman"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charset="0"/>
                <a:ea typeface="ヒラギノ角ゴ Pro W3" charset="-128"/>
              </a:defRPr>
            </a:lvl1pPr>
            <a:lvl2pPr marL="725639" indent="-279092">
              <a:defRPr sz="2300">
                <a:solidFill>
                  <a:schemeClr val="tx1"/>
                </a:solidFill>
                <a:latin typeface="Times New Roman" charset="0"/>
                <a:ea typeface="ヒラギノ角ゴ Pro W3" charset="-128"/>
              </a:defRPr>
            </a:lvl2pPr>
            <a:lvl3pPr marL="1116368" indent="-223274">
              <a:defRPr sz="2300">
                <a:solidFill>
                  <a:schemeClr val="tx1"/>
                </a:solidFill>
                <a:latin typeface="Times New Roman" charset="0"/>
                <a:ea typeface="ヒラギノ角ゴ Pro W3" charset="-128"/>
              </a:defRPr>
            </a:lvl3pPr>
            <a:lvl4pPr marL="1562915" indent="-223274">
              <a:defRPr sz="2300">
                <a:solidFill>
                  <a:schemeClr val="tx1"/>
                </a:solidFill>
                <a:latin typeface="Times New Roman" charset="0"/>
                <a:ea typeface="ヒラギノ角ゴ Pro W3" charset="-128"/>
              </a:defRPr>
            </a:lvl4pPr>
            <a:lvl5pPr marL="2009463" indent="-223274">
              <a:defRPr sz="2300">
                <a:solidFill>
                  <a:schemeClr val="tx1"/>
                </a:solidFill>
                <a:latin typeface="Times New Roman" charset="0"/>
                <a:ea typeface="ヒラギノ角ゴ Pro W3" charset="-128"/>
              </a:defRPr>
            </a:lvl5pPr>
            <a:lvl6pPr marL="2456010" indent="-223274" eaLnBrk="0" fontAlgn="base" hangingPunct="0">
              <a:spcBef>
                <a:spcPct val="0"/>
              </a:spcBef>
              <a:spcAft>
                <a:spcPct val="0"/>
              </a:spcAft>
              <a:defRPr sz="2300">
                <a:solidFill>
                  <a:schemeClr val="tx1"/>
                </a:solidFill>
                <a:latin typeface="Times New Roman" charset="0"/>
                <a:ea typeface="ヒラギノ角ゴ Pro W3" charset="-128"/>
              </a:defRPr>
            </a:lvl6pPr>
            <a:lvl7pPr marL="2902557" indent="-223274" eaLnBrk="0" fontAlgn="base" hangingPunct="0">
              <a:spcBef>
                <a:spcPct val="0"/>
              </a:spcBef>
              <a:spcAft>
                <a:spcPct val="0"/>
              </a:spcAft>
              <a:defRPr sz="2300">
                <a:solidFill>
                  <a:schemeClr val="tx1"/>
                </a:solidFill>
                <a:latin typeface="Times New Roman" charset="0"/>
                <a:ea typeface="ヒラギノ角ゴ Pro W3" charset="-128"/>
              </a:defRPr>
            </a:lvl7pPr>
            <a:lvl8pPr marL="3349104" indent="-223274" eaLnBrk="0" fontAlgn="base" hangingPunct="0">
              <a:spcBef>
                <a:spcPct val="0"/>
              </a:spcBef>
              <a:spcAft>
                <a:spcPct val="0"/>
              </a:spcAft>
              <a:defRPr sz="2300">
                <a:solidFill>
                  <a:schemeClr val="tx1"/>
                </a:solidFill>
                <a:latin typeface="Times New Roman" charset="0"/>
                <a:ea typeface="ヒラギノ角ゴ Pro W3" charset="-128"/>
              </a:defRPr>
            </a:lvl8pPr>
            <a:lvl9pPr marL="3795652" indent="-223274" eaLnBrk="0" fontAlgn="base" hangingPunct="0">
              <a:spcBef>
                <a:spcPct val="0"/>
              </a:spcBef>
              <a:spcAft>
                <a:spcPct val="0"/>
              </a:spcAft>
              <a:defRPr sz="2300">
                <a:solidFill>
                  <a:schemeClr val="tx1"/>
                </a:solidFill>
                <a:latin typeface="Times New Roman" charset="0"/>
                <a:ea typeface="ヒラギノ角ゴ Pro W3" charset="-128"/>
              </a:defRPr>
            </a:lvl9pPr>
          </a:lstStyle>
          <a:p>
            <a:fld id="{5B7AD5A5-EEAC-894F-9176-10CD1955255D}" type="slidenum">
              <a:rPr lang="en-US" altLang="en-US" sz="1200"/>
              <a:pPr/>
              <a:t>37</a:t>
            </a:fld>
            <a:endParaRPr lang="en-US" altLang="en-US" sz="1200"/>
          </a:p>
        </p:txBody>
      </p:sp>
    </p:spTree>
    <p:extLst>
      <p:ext uri="{BB962C8B-B14F-4D97-AF65-F5344CB8AC3E}">
        <p14:creationId xmlns:p14="http://schemas.microsoft.com/office/powerpoint/2010/main" val="893801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rPr>
              <a:t>Lecture Outline </a:t>
            </a:r>
          </a:p>
          <a:p>
            <a:endParaRPr lang="en-US" altLang="en-US">
              <a:latin typeface="Times New Roman" charset="0"/>
            </a:endParaRPr>
          </a:p>
          <a:p>
            <a:r>
              <a:rPr lang="en-US" altLang="en-US">
                <a:latin typeface="Times New Roman" charset="0"/>
              </a:rPr>
              <a:t>2. The main function of the upper airway is to warm, filter, and humidify air as it enters the body.</a:t>
            </a:r>
            <a:endParaRPr lang="en-IN" altLang="en-US">
              <a:latin typeface="Times New Roman" charset="0"/>
            </a:endParaRPr>
          </a:p>
          <a:p>
            <a:r>
              <a:rPr lang="en-US" altLang="en-US">
                <a:latin typeface="Times New Roman" charset="0"/>
              </a:rPr>
              <a:t>3. Pharynx</a:t>
            </a:r>
            <a:endParaRPr lang="en-IN" altLang="en-US">
              <a:latin typeface="Times New Roman" charset="0"/>
            </a:endParaRPr>
          </a:p>
          <a:p>
            <a:r>
              <a:rPr lang="en-US" altLang="en-US">
                <a:latin typeface="Times New Roman" charset="0"/>
              </a:rPr>
              <a:t>	a. Muscular tube extending from the nose and mouth to the level of the esophagus and trachea</a:t>
            </a:r>
            <a:endParaRPr lang="en-IN" altLang="en-US">
              <a:latin typeface="Times New Roman" charset="0"/>
            </a:endParaRPr>
          </a:p>
          <a:p>
            <a:r>
              <a:rPr lang="en-US" altLang="en-US">
                <a:latin typeface="Times New Roman" charset="0"/>
              </a:rPr>
              <a:t>	b. Composed, from top to bottom, of the nasopharynx, oropharynx, and laryngopharynx</a:t>
            </a:r>
            <a:endParaRPr lang="en-IN" altLang="en-US">
              <a:latin typeface="Times New Roman" charset="0"/>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charset="0"/>
                <a:ea typeface="ヒラギノ角ゴ Pro W3" charset="-128"/>
              </a:defRPr>
            </a:lvl1pPr>
            <a:lvl2pPr marL="725639" indent="-279092">
              <a:defRPr sz="2300">
                <a:solidFill>
                  <a:schemeClr val="tx1"/>
                </a:solidFill>
                <a:latin typeface="Times New Roman" charset="0"/>
                <a:ea typeface="ヒラギノ角ゴ Pro W3" charset="-128"/>
              </a:defRPr>
            </a:lvl2pPr>
            <a:lvl3pPr marL="1116368" indent="-223274">
              <a:defRPr sz="2300">
                <a:solidFill>
                  <a:schemeClr val="tx1"/>
                </a:solidFill>
                <a:latin typeface="Times New Roman" charset="0"/>
                <a:ea typeface="ヒラギノ角ゴ Pro W3" charset="-128"/>
              </a:defRPr>
            </a:lvl3pPr>
            <a:lvl4pPr marL="1562915" indent="-223274">
              <a:defRPr sz="2300">
                <a:solidFill>
                  <a:schemeClr val="tx1"/>
                </a:solidFill>
                <a:latin typeface="Times New Roman" charset="0"/>
                <a:ea typeface="ヒラギノ角ゴ Pro W3" charset="-128"/>
              </a:defRPr>
            </a:lvl4pPr>
            <a:lvl5pPr marL="2009463" indent="-223274">
              <a:defRPr sz="2300">
                <a:solidFill>
                  <a:schemeClr val="tx1"/>
                </a:solidFill>
                <a:latin typeface="Times New Roman" charset="0"/>
                <a:ea typeface="ヒラギノ角ゴ Pro W3" charset="-128"/>
              </a:defRPr>
            </a:lvl5pPr>
            <a:lvl6pPr marL="2456010" indent="-223274" eaLnBrk="0" fontAlgn="base" hangingPunct="0">
              <a:spcBef>
                <a:spcPct val="0"/>
              </a:spcBef>
              <a:spcAft>
                <a:spcPct val="0"/>
              </a:spcAft>
              <a:defRPr sz="2300">
                <a:solidFill>
                  <a:schemeClr val="tx1"/>
                </a:solidFill>
                <a:latin typeface="Times New Roman" charset="0"/>
                <a:ea typeface="ヒラギノ角ゴ Pro W3" charset="-128"/>
              </a:defRPr>
            </a:lvl6pPr>
            <a:lvl7pPr marL="2902557" indent="-223274" eaLnBrk="0" fontAlgn="base" hangingPunct="0">
              <a:spcBef>
                <a:spcPct val="0"/>
              </a:spcBef>
              <a:spcAft>
                <a:spcPct val="0"/>
              </a:spcAft>
              <a:defRPr sz="2300">
                <a:solidFill>
                  <a:schemeClr val="tx1"/>
                </a:solidFill>
                <a:latin typeface="Times New Roman" charset="0"/>
                <a:ea typeface="ヒラギノ角ゴ Pro W3" charset="-128"/>
              </a:defRPr>
            </a:lvl7pPr>
            <a:lvl8pPr marL="3349104" indent="-223274" eaLnBrk="0" fontAlgn="base" hangingPunct="0">
              <a:spcBef>
                <a:spcPct val="0"/>
              </a:spcBef>
              <a:spcAft>
                <a:spcPct val="0"/>
              </a:spcAft>
              <a:defRPr sz="2300">
                <a:solidFill>
                  <a:schemeClr val="tx1"/>
                </a:solidFill>
                <a:latin typeface="Times New Roman" charset="0"/>
                <a:ea typeface="ヒラギノ角ゴ Pro W3" charset="-128"/>
              </a:defRPr>
            </a:lvl8pPr>
            <a:lvl9pPr marL="3795652" indent="-223274" eaLnBrk="0" fontAlgn="base" hangingPunct="0">
              <a:spcBef>
                <a:spcPct val="0"/>
              </a:spcBef>
              <a:spcAft>
                <a:spcPct val="0"/>
              </a:spcAft>
              <a:defRPr sz="2300">
                <a:solidFill>
                  <a:schemeClr val="tx1"/>
                </a:solidFill>
                <a:latin typeface="Times New Roman" charset="0"/>
                <a:ea typeface="ヒラギノ角ゴ Pro W3" charset="-128"/>
              </a:defRPr>
            </a:lvl9pPr>
          </a:lstStyle>
          <a:p>
            <a:fld id="{4543540A-C88B-D544-A6DE-BD0F733412DB}" type="slidenum">
              <a:rPr lang="en-US" altLang="en-US" sz="1200"/>
              <a:pPr/>
              <a:t>38</a:t>
            </a:fld>
            <a:endParaRPr lang="en-US" altLang="en-US" sz="1200"/>
          </a:p>
        </p:txBody>
      </p:sp>
    </p:spTree>
    <p:extLst>
      <p:ext uri="{BB962C8B-B14F-4D97-AF65-F5344CB8AC3E}">
        <p14:creationId xmlns:p14="http://schemas.microsoft.com/office/powerpoint/2010/main" val="471716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rPr>
              <a:t>Lecture Outline </a:t>
            </a:r>
          </a:p>
          <a:p>
            <a:endParaRPr lang="en-US" altLang="en-US">
              <a:latin typeface="Times New Roman" charset="0"/>
            </a:endParaRPr>
          </a:p>
          <a:p>
            <a:r>
              <a:rPr lang="en-US" altLang="en-US">
                <a:latin typeface="Times New Roman" charset="0"/>
              </a:rPr>
              <a:t>2. The main function of the upper airway is to warm, filter, and humidify air as it enters the body.</a:t>
            </a:r>
            <a:endParaRPr lang="en-IN" altLang="en-US">
              <a:latin typeface="Times New Roman" charset="0"/>
            </a:endParaRPr>
          </a:p>
          <a:p>
            <a:r>
              <a:rPr lang="en-US" altLang="en-US">
                <a:latin typeface="Times New Roman" charset="0"/>
              </a:rPr>
              <a:t>3. Pharynx</a:t>
            </a:r>
            <a:endParaRPr lang="en-IN" altLang="en-US">
              <a:latin typeface="Times New Roman" charset="0"/>
            </a:endParaRPr>
          </a:p>
          <a:p>
            <a:r>
              <a:rPr lang="en-US" altLang="en-US">
                <a:latin typeface="Times New Roman" charset="0"/>
              </a:rPr>
              <a:t>	a. Muscular tube extending from the nose and mouth to the level of the esophagus and trachea</a:t>
            </a:r>
            <a:endParaRPr lang="en-IN" altLang="en-US">
              <a:latin typeface="Times New Roman" charset="0"/>
            </a:endParaRPr>
          </a:p>
          <a:p>
            <a:r>
              <a:rPr lang="en-US" altLang="en-US">
                <a:latin typeface="Times New Roman" charset="0"/>
              </a:rPr>
              <a:t>	b. Composed, from top to bottom, of the nasopharynx, oropharynx, and laryngopharynx</a:t>
            </a:r>
            <a:endParaRPr lang="en-IN" altLang="en-US">
              <a:latin typeface="Times New Roman" charset="0"/>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charset="0"/>
                <a:ea typeface="ヒラギノ角ゴ Pro W3" charset="-128"/>
              </a:defRPr>
            </a:lvl1pPr>
            <a:lvl2pPr marL="725639" indent="-279092">
              <a:defRPr sz="2300">
                <a:solidFill>
                  <a:schemeClr val="tx1"/>
                </a:solidFill>
                <a:latin typeface="Times New Roman" charset="0"/>
                <a:ea typeface="ヒラギノ角ゴ Pro W3" charset="-128"/>
              </a:defRPr>
            </a:lvl2pPr>
            <a:lvl3pPr marL="1116368" indent="-223274">
              <a:defRPr sz="2300">
                <a:solidFill>
                  <a:schemeClr val="tx1"/>
                </a:solidFill>
                <a:latin typeface="Times New Roman" charset="0"/>
                <a:ea typeface="ヒラギノ角ゴ Pro W3" charset="-128"/>
              </a:defRPr>
            </a:lvl3pPr>
            <a:lvl4pPr marL="1562915" indent="-223274">
              <a:defRPr sz="2300">
                <a:solidFill>
                  <a:schemeClr val="tx1"/>
                </a:solidFill>
                <a:latin typeface="Times New Roman" charset="0"/>
                <a:ea typeface="ヒラギノ角ゴ Pro W3" charset="-128"/>
              </a:defRPr>
            </a:lvl4pPr>
            <a:lvl5pPr marL="2009463" indent="-223274">
              <a:defRPr sz="2300">
                <a:solidFill>
                  <a:schemeClr val="tx1"/>
                </a:solidFill>
                <a:latin typeface="Times New Roman" charset="0"/>
                <a:ea typeface="ヒラギノ角ゴ Pro W3" charset="-128"/>
              </a:defRPr>
            </a:lvl5pPr>
            <a:lvl6pPr marL="2456010" indent="-223274" eaLnBrk="0" fontAlgn="base" hangingPunct="0">
              <a:spcBef>
                <a:spcPct val="0"/>
              </a:spcBef>
              <a:spcAft>
                <a:spcPct val="0"/>
              </a:spcAft>
              <a:defRPr sz="2300">
                <a:solidFill>
                  <a:schemeClr val="tx1"/>
                </a:solidFill>
                <a:latin typeface="Times New Roman" charset="0"/>
                <a:ea typeface="ヒラギノ角ゴ Pro W3" charset="-128"/>
              </a:defRPr>
            </a:lvl6pPr>
            <a:lvl7pPr marL="2902557" indent="-223274" eaLnBrk="0" fontAlgn="base" hangingPunct="0">
              <a:spcBef>
                <a:spcPct val="0"/>
              </a:spcBef>
              <a:spcAft>
                <a:spcPct val="0"/>
              </a:spcAft>
              <a:defRPr sz="2300">
                <a:solidFill>
                  <a:schemeClr val="tx1"/>
                </a:solidFill>
                <a:latin typeface="Times New Roman" charset="0"/>
                <a:ea typeface="ヒラギノ角ゴ Pro W3" charset="-128"/>
              </a:defRPr>
            </a:lvl7pPr>
            <a:lvl8pPr marL="3349104" indent="-223274" eaLnBrk="0" fontAlgn="base" hangingPunct="0">
              <a:spcBef>
                <a:spcPct val="0"/>
              </a:spcBef>
              <a:spcAft>
                <a:spcPct val="0"/>
              </a:spcAft>
              <a:defRPr sz="2300">
                <a:solidFill>
                  <a:schemeClr val="tx1"/>
                </a:solidFill>
                <a:latin typeface="Times New Roman" charset="0"/>
                <a:ea typeface="ヒラギノ角ゴ Pro W3" charset="-128"/>
              </a:defRPr>
            </a:lvl8pPr>
            <a:lvl9pPr marL="3795652" indent="-223274" eaLnBrk="0" fontAlgn="base" hangingPunct="0">
              <a:spcBef>
                <a:spcPct val="0"/>
              </a:spcBef>
              <a:spcAft>
                <a:spcPct val="0"/>
              </a:spcAft>
              <a:defRPr sz="2300">
                <a:solidFill>
                  <a:schemeClr val="tx1"/>
                </a:solidFill>
                <a:latin typeface="Times New Roman" charset="0"/>
                <a:ea typeface="ヒラギノ角ゴ Pro W3" charset="-128"/>
              </a:defRPr>
            </a:lvl9pPr>
          </a:lstStyle>
          <a:p>
            <a:fld id="{4543540A-C88B-D544-A6DE-BD0F733412DB}" type="slidenum">
              <a:rPr lang="en-US" altLang="en-US" sz="1200"/>
              <a:pPr/>
              <a:t>39</a:t>
            </a:fld>
            <a:endParaRPr lang="en-US" altLang="en-US" sz="1200"/>
          </a:p>
        </p:txBody>
      </p:sp>
    </p:spTree>
    <p:extLst>
      <p:ext uri="{BB962C8B-B14F-4D97-AF65-F5344CB8AC3E}">
        <p14:creationId xmlns:p14="http://schemas.microsoft.com/office/powerpoint/2010/main" val="471716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rPr>
              <a:t>Lecture Outline </a:t>
            </a:r>
          </a:p>
          <a:p>
            <a:endParaRPr lang="en-US" altLang="en-US">
              <a:latin typeface="Times New Roman" charset="0"/>
            </a:endParaRPr>
          </a:p>
          <a:p>
            <a:r>
              <a:rPr lang="en-US" altLang="en-US">
                <a:latin typeface="Times New Roman" charset="0"/>
              </a:rPr>
              <a:t>6. Larynx</a:t>
            </a:r>
            <a:endParaRPr lang="en-IN" altLang="en-US">
              <a:latin typeface="Times New Roman" charset="0"/>
            </a:endParaRPr>
          </a:p>
          <a:p>
            <a:r>
              <a:rPr lang="en-US" altLang="en-US">
                <a:latin typeface="Times New Roman" charset="0"/>
              </a:rPr>
              <a:t>	a. Complex structure formed by many independent cartilaginous structures</a:t>
            </a:r>
            <a:endParaRPr lang="en-IN" altLang="en-US">
              <a:latin typeface="Times New Roman" charset="0"/>
            </a:endParaRPr>
          </a:p>
          <a:p>
            <a:r>
              <a:rPr lang="en-US" altLang="en-US">
                <a:latin typeface="Times New Roman" charset="0"/>
              </a:rPr>
              <a:t>	b. Marks where upper airway ends and lower airway begins</a:t>
            </a:r>
            <a:endParaRPr lang="en-IN" altLang="en-US">
              <a:latin typeface="Times New Roman" charset="0"/>
            </a:endParaRPr>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charset="0"/>
                <a:ea typeface="ヒラギノ角ゴ Pro W3" charset="-128"/>
              </a:defRPr>
            </a:lvl1pPr>
            <a:lvl2pPr marL="725639" indent="-279092">
              <a:defRPr sz="2300">
                <a:solidFill>
                  <a:schemeClr val="tx1"/>
                </a:solidFill>
                <a:latin typeface="Times New Roman" charset="0"/>
                <a:ea typeface="ヒラギノ角ゴ Pro W3" charset="-128"/>
              </a:defRPr>
            </a:lvl2pPr>
            <a:lvl3pPr marL="1116368" indent="-223274">
              <a:defRPr sz="2300">
                <a:solidFill>
                  <a:schemeClr val="tx1"/>
                </a:solidFill>
                <a:latin typeface="Times New Roman" charset="0"/>
                <a:ea typeface="ヒラギノ角ゴ Pro W3" charset="-128"/>
              </a:defRPr>
            </a:lvl3pPr>
            <a:lvl4pPr marL="1562915" indent="-223274">
              <a:defRPr sz="2300">
                <a:solidFill>
                  <a:schemeClr val="tx1"/>
                </a:solidFill>
                <a:latin typeface="Times New Roman" charset="0"/>
                <a:ea typeface="ヒラギノ角ゴ Pro W3" charset="-128"/>
              </a:defRPr>
            </a:lvl4pPr>
            <a:lvl5pPr marL="2009463" indent="-223274">
              <a:defRPr sz="2300">
                <a:solidFill>
                  <a:schemeClr val="tx1"/>
                </a:solidFill>
                <a:latin typeface="Times New Roman" charset="0"/>
                <a:ea typeface="ヒラギノ角ゴ Pro W3" charset="-128"/>
              </a:defRPr>
            </a:lvl5pPr>
            <a:lvl6pPr marL="2456010" indent="-223274" eaLnBrk="0" fontAlgn="base" hangingPunct="0">
              <a:spcBef>
                <a:spcPct val="0"/>
              </a:spcBef>
              <a:spcAft>
                <a:spcPct val="0"/>
              </a:spcAft>
              <a:defRPr sz="2300">
                <a:solidFill>
                  <a:schemeClr val="tx1"/>
                </a:solidFill>
                <a:latin typeface="Times New Roman" charset="0"/>
                <a:ea typeface="ヒラギノ角ゴ Pro W3" charset="-128"/>
              </a:defRPr>
            </a:lvl6pPr>
            <a:lvl7pPr marL="2902557" indent="-223274" eaLnBrk="0" fontAlgn="base" hangingPunct="0">
              <a:spcBef>
                <a:spcPct val="0"/>
              </a:spcBef>
              <a:spcAft>
                <a:spcPct val="0"/>
              </a:spcAft>
              <a:defRPr sz="2300">
                <a:solidFill>
                  <a:schemeClr val="tx1"/>
                </a:solidFill>
                <a:latin typeface="Times New Roman" charset="0"/>
                <a:ea typeface="ヒラギノ角ゴ Pro W3" charset="-128"/>
              </a:defRPr>
            </a:lvl7pPr>
            <a:lvl8pPr marL="3349104" indent="-223274" eaLnBrk="0" fontAlgn="base" hangingPunct="0">
              <a:spcBef>
                <a:spcPct val="0"/>
              </a:spcBef>
              <a:spcAft>
                <a:spcPct val="0"/>
              </a:spcAft>
              <a:defRPr sz="2300">
                <a:solidFill>
                  <a:schemeClr val="tx1"/>
                </a:solidFill>
                <a:latin typeface="Times New Roman" charset="0"/>
                <a:ea typeface="ヒラギノ角ゴ Pro W3" charset="-128"/>
              </a:defRPr>
            </a:lvl8pPr>
            <a:lvl9pPr marL="3795652" indent="-223274" eaLnBrk="0" fontAlgn="base" hangingPunct="0">
              <a:spcBef>
                <a:spcPct val="0"/>
              </a:spcBef>
              <a:spcAft>
                <a:spcPct val="0"/>
              </a:spcAft>
              <a:defRPr sz="2300">
                <a:solidFill>
                  <a:schemeClr val="tx1"/>
                </a:solidFill>
                <a:latin typeface="Times New Roman" charset="0"/>
                <a:ea typeface="ヒラギノ角ゴ Pro W3" charset="-128"/>
              </a:defRPr>
            </a:lvl9pPr>
          </a:lstStyle>
          <a:p>
            <a:fld id="{28B77F7C-98F2-C14A-967C-C6F36FF19979}" type="slidenum">
              <a:rPr lang="en-US" altLang="en-US" sz="1200"/>
              <a:pPr/>
              <a:t>40</a:t>
            </a:fld>
            <a:endParaRPr lang="en-US" altLang="en-US" sz="1200"/>
          </a:p>
        </p:txBody>
      </p:sp>
    </p:spTree>
    <p:extLst>
      <p:ext uri="{BB962C8B-B14F-4D97-AF65-F5344CB8AC3E}">
        <p14:creationId xmlns:p14="http://schemas.microsoft.com/office/powerpoint/2010/main" val="482058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rPr>
              <a:t>Lecture Outline </a:t>
            </a:r>
          </a:p>
          <a:p>
            <a:endParaRPr lang="en-US" altLang="en-US">
              <a:latin typeface="Times New Roman" charset="0"/>
            </a:endParaRPr>
          </a:p>
          <a:p>
            <a:r>
              <a:rPr lang="en-US" altLang="en-US">
                <a:latin typeface="Times New Roman" charset="0"/>
              </a:rPr>
              <a:t>D. Anatomy of the lower airway</a:t>
            </a:r>
            <a:endParaRPr lang="en-IN" altLang="en-US" b="1">
              <a:latin typeface="Times New Roman" charset="0"/>
            </a:endParaRPr>
          </a:p>
          <a:p>
            <a:r>
              <a:rPr lang="en-US" altLang="en-US" b="1">
                <a:latin typeface="Times New Roman" charset="0"/>
              </a:rPr>
              <a:t>	</a:t>
            </a:r>
            <a:r>
              <a:rPr lang="en-US" altLang="en-US">
                <a:latin typeface="Times New Roman" charset="0"/>
              </a:rPr>
              <a:t>1. The function of the lower airway is to deliver oxygen to the alveoli.</a:t>
            </a:r>
            <a:endParaRPr lang="en-IN" altLang="en-US">
              <a:latin typeface="Times New Roman" charset="0"/>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charset="0"/>
                <a:ea typeface="ヒラギノ角ゴ Pro W3" charset="-128"/>
              </a:defRPr>
            </a:lvl1pPr>
            <a:lvl2pPr marL="725639" indent="-279092">
              <a:defRPr sz="2300">
                <a:solidFill>
                  <a:schemeClr val="tx1"/>
                </a:solidFill>
                <a:latin typeface="Times New Roman" charset="0"/>
                <a:ea typeface="ヒラギノ角ゴ Pro W3" charset="-128"/>
              </a:defRPr>
            </a:lvl2pPr>
            <a:lvl3pPr marL="1116368" indent="-223274">
              <a:defRPr sz="2300">
                <a:solidFill>
                  <a:schemeClr val="tx1"/>
                </a:solidFill>
                <a:latin typeface="Times New Roman" charset="0"/>
                <a:ea typeface="ヒラギノ角ゴ Pro W3" charset="-128"/>
              </a:defRPr>
            </a:lvl3pPr>
            <a:lvl4pPr marL="1562915" indent="-223274">
              <a:defRPr sz="2300">
                <a:solidFill>
                  <a:schemeClr val="tx1"/>
                </a:solidFill>
                <a:latin typeface="Times New Roman" charset="0"/>
                <a:ea typeface="ヒラギノ角ゴ Pro W3" charset="-128"/>
              </a:defRPr>
            </a:lvl4pPr>
            <a:lvl5pPr marL="2009463" indent="-223274">
              <a:defRPr sz="2300">
                <a:solidFill>
                  <a:schemeClr val="tx1"/>
                </a:solidFill>
                <a:latin typeface="Times New Roman" charset="0"/>
                <a:ea typeface="ヒラギノ角ゴ Pro W3" charset="-128"/>
              </a:defRPr>
            </a:lvl5pPr>
            <a:lvl6pPr marL="2456010" indent="-223274" eaLnBrk="0" fontAlgn="base" hangingPunct="0">
              <a:spcBef>
                <a:spcPct val="0"/>
              </a:spcBef>
              <a:spcAft>
                <a:spcPct val="0"/>
              </a:spcAft>
              <a:defRPr sz="2300">
                <a:solidFill>
                  <a:schemeClr val="tx1"/>
                </a:solidFill>
                <a:latin typeface="Times New Roman" charset="0"/>
                <a:ea typeface="ヒラギノ角ゴ Pro W3" charset="-128"/>
              </a:defRPr>
            </a:lvl6pPr>
            <a:lvl7pPr marL="2902557" indent="-223274" eaLnBrk="0" fontAlgn="base" hangingPunct="0">
              <a:spcBef>
                <a:spcPct val="0"/>
              </a:spcBef>
              <a:spcAft>
                <a:spcPct val="0"/>
              </a:spcAft>
              <a:defRPr sz="2300">
                <a:solidFill>
                  <a:schemeClr val="tx1"/>
                </a:solidFill>
                <a:latin typeface="Times New Roman" charset="0"/>
                <a:ea typeface="ヒラギノ角ゴ Pro W3" charset="-128"/>
              </a:defRPr>
            </a:lvl7pPr>
            <a:lvl8pPr marL="3349104" indent="-223274" eaLnBrk="0" fontAlgn="base" hangingPunct="0">
              <a:spcBef>
                <a:spcPct val="0"/>
              </a:spcBef>
              <a:spcAft>
                <a:spcPct val="0"/>
              </a:spcAft>
              <a:defRPr sz="2300">
                <a:solidFill>
                  <a:schemeClr val="tx1"/>
                </a:solidFill>
                <a:latin typeface="Times New Roman" charset="0"/>
                <a:ea typeface="ヒラギノ角ゴ Pro W3" charset="-128"/>
              </a:defRPr>
            </a:lvl8pPr>
            <a:lvl9pPr marL="3795652" indent="-223274" eaLnBrk="0" fontAlgn="base" hangingPunct="0">
              <a:spcBef>
                <a:spcPct val="0"/>
              </a:spcBef>
              <a:spcAft>
                <a:spcPct val="0"/>
              </a:spcAft>
              <a:defRPr sz="2300">
                <a:solidFill>
                  <a:schemeClr val="tx1"/>
                </a:solidFill>
                <a:latin typeface="Times New Roman" charset="0"/>
                <a:ea typeface="ヒラギノ角ゴ Pro W3" charset="-128"/>
              </a:defRPr>
            </a:lvl9pPr>
          </a:lstStyle>
          <a:p>
            <a:fld id="{ECFA0F95-4A05-7945-9BB1-5CB8E0B37EAB}" type="slidenum">
              <a:rPr lang="en-US" altLang="en-US" sz="1200"/>
              <a:pPr/>
              <a:t>43</a:t>
            </a:fld>
            <a:endParaRPr lang="en-US" altLang="en-US" sz="1200"/>
          </a:p>
        </p:txBody>
      </p:sp>
    </p:spTree>
    <p:extLst>
      <p:ext uri="{BB962C8B-B14F-4D97-AF65-F5344CB8AC3E}">
        <p14:creationId xmlns:p14="http://schemas.microsoft.com/office/powerpoint/2010/main" val="178926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252"/>
            <a:r>
              <a:rPr lang="en-US" altLang="en-US">
                <a:latin typeface="Times New Roman" charset="0"/>
              </a:rPr>
              <a:t>The figure on this slide shows the trachea and lungs in the lower airway. </a:t>
            </a:r>
          </a:p>
          <a:p>
            <a:pPr defTabSz="913252"/>
            <a:endParaRPr lang="en-US" altLang="en-US">
              <a:latin typeface="Times New Roman" charset="0"/>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charset="0"/>
                <a:ea typeface="ヒラギノ角ゴ Pro W3" charset="-128"/>
              </a:defRPr>
            </a:lvl1pPr>
            <a:lvl2pPr marL="725639" indent="-279092">
              <a:defRPr sz="2300">
                <a:solidFill>
                  <a:schemeClr val="tx1"/>
                </a:solidFill>
                <a:latin typeface="Times New Roman" charset="0"/>
                <a:ea typeface="ヒラギノ角ゴ Pro W3" charset="-128"/>
              </a:defRPr>
            </a:lvl2pPr>
            <a:lvl3pPr marL="1116368" indent="-223274">
              <a:defRPr sz="2300">
                <a:solidFill>
                  <a:schemeClr val="tx1"/>
                </a:solidFill>
                <a:latin typeface="Times New Roman" charset="0"/>
                <a:ea typeface="ヒラギノ角ゴ Pro W3" charset="-128"/>
              </a:defRPr>
            </a:lvl3pPr>
            <a:lvl4pPr marL="1562915" indent="-223274">
              <a:defRPr sz="2300">
                <a:solidFill>
                  <a:schemeClr val="tx1"/>
                </a:solidFill>
                <a:latin typeface="Times New Roman" charset="0"/>
                <a:ea typeface="ヒラギノ角ゴ Pro W3" charset="-128"/>
              </a:defRPr>
            </a:lvl4pPr>
            <a:lvl5pPr marL="2009463" indent="-223274">
              <a:defRPr sz="2300">
                <a:solidFill>
                  <a:schemeClr val="tx1"/>
                </a:solidFill>
                <a:latin typeface="Times New Roman" charset="0"/>
                <a:ea typeface="ヒラギノ角ゴ Pro W3" charset="-128"/>
              </a:defRPr>
            </a:lvl5pPr>
            <a:lvl6pPr marL="2456010" indent="-223274" eaLnBrk="0" fontAlgn="base" hangingPunct="0">
              <a:spcBef>
                <a:spcPct val="0"/>
              </a:spcBef>
              <a:spcAft>
                <a:spcPct val="0"/>
              </a:spcAft>
              <a:defRPr sz="2300">
                <a:solidFill>
                  <a:schemeClr val="tx1"/>
                </a:solidFill>
                <a:latin typeface="Times New Roman" charset="0"/>
                <a:ea typeface="ヒラギノ角ゴ Pro W3" charset="-128"/>
              </a:defRPr>
            </a:lvl6pPr>
            <a:lvl7pPr marL="2902557" indent="-223274" eaLnBrk="0" fontAlgn="base" hangingPunct="0">
              <a:spcBef>
                <a:spcPct val="0"/>
              </a:spcBef>
              <a:spcAft>
                <a:spcPct val="0"/>
              </a:spcAft>
              <a:defRPr sz="2300">
                <a:solidFill>
                  <a:schemeClr val="tx1"/>
                </a:solidFill>
                <a:latin typeface="Times New Roman" charset="0"/>
                <a:ea typeface="ヒラギノ角ゴ Pro W3" charset="-128"/>
              </a:defRPr>
            </a:lvl7pPr>
            <a:lvl8pPr marL="3349104" indent="-223274" eaLnBrk="0" fontAlgn="base" hangingPunct="0">
              <a:spcBef>
                <a:spcPct val="0"/>
              </a:spcBef>
              <a:spcAft>
                <a:spcPct val="0"/>
              </a:spcAft>
              <a:defRPr sz="2300">
                <a:solidFill>
                  <a:schemeClr val="tx1"/>
                </a:solidFill>
                <a:latin typeface="Times New Roman" charset="0"/>
                <a:ea typeface="ヒラギノ角ゴ Pro W3" charset="-128"/>
              </a:defRPr>
            </a:lvl8pPr>
            <a:lvl9pPr marL="3795652" indent="-223274" eaLnBrk="0" fontAlgn="base" hangingPunct="0">
              <a:spcBef>
                <a:spcPct val="0"/>
              </a:spcBef>
              <a:spcAft>
                <a:spcPct val="0"/>
              </a:spcAft>
              <a:defRPr sz="2300">
                <a:solidFill>
                  <a:schemeClr val="tx1"/>
                </a:solidFill>
                <a:latin typeface="Times New Roman" charset="0"/>
                <a:ea typeface="ヒラギノ角ゴ Pro W3" charset="-128"/>
              </a:defRPr>
            </a:lvl9pPr>
          </a:lstStyle>
          <a:p>
            <a:fld id="{EFD7D225-B60F-7843-B142-C9A98A102011}" type="slidenum">
              <a:rPr lang="en-US" altLang="en-US" sz="1200"/>
              <a:pPr/>
              <a:t>44</a:t>
            </a:fld>
            <a:endParaRPr lang="en-US" altLang="en-US" sz="1200"/>
          </a:p>
        </p:txBody>
      </p:sp>
    </p:spTree>
    <p:extLst>
      <p:ext uri="{BB962C8B-B14F-4D97-AF65-F5344CB8AC3E}">
        <p14:creationId xmlns:p14="http://schemas.microsoft.com/office/powerpoint/2010/main" val="212207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026"/>
          <p:cNvSpPr>
            <a:spLocks noGrp="1" noRot="1" noChangeAspect="1" noChangeArrowheads="1" noTextEdit="1"/>
          </p:cNvSpPr>
          <p:nvPr>
            <p:ph type="sldImg"/>
          </p:nvPr>
        </p:nvSpPr>
        <p:spPr>
          <a:ln/>
        </p:spPr>
      </p:sp>
      <p:sp>
        <p:nvSpPr>
          <p:cNvPr id="1751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46104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a:spcBef>
                <a:spcPts val="400"/>
              </a:spcBef>
              <a:buFontTx/>
              <a:buChar char="•"/>
            </a:pPr>
            <a:r>
              <a:rPr lang="en-US" altLang="en-US" b="1" smtClean="0">
                <a:latin typeface="Arial" charset="0"/>
                <a:cs typeface="Arial" charset="0"/>
              </a:rPr>
              <a:t>Bronchi</a:t>
            </a:r>
            <a:r>
              <a:rPr lang="en-US" altLang="en-US" smtClean="0">
                <a:latin typeface="Arial" charset="0"/>
                <a:cs typeface="Arial" charset="0"/>
              </a:rPr>
              <a:t> are the two distal portions of the trachea branching into each lung. </a:t>
            </a:r>
          </a:p>
          <a:p>
            <a:pPr eaLnBrk="1">
              <a:spcBef>
                <a:spcPts val="400"/>
              </a:spcBef>
              <a:buFontTx/>
              <a:buChar char="•"/>
            </a:pPr>
            <a:r>
              <a:rPr lang="en-US" altLang="en-US" b="1" smtClean="0">
                <a:latin typeface="Arial" charset="0"/>
                <a:cs typeface="Arial" charset="0"/>
              </a:rPr>
              <a:t>Bronchioles</a:t>
            </a:r>
            <a:r>
              <a:rPr lang="en-US" altLang="en-US" smtClean="0">
                <a:latin typeface="Arial" charset="0"/>
                <a:cs typeface="Arial" charset="0"/>
              </a:rPr>
              <a:t> are smaller and smaller subdivisions of bronchi. They are lined with smooth muscle and have the ability to constrict or dilate to certain stimuli. </a:t>
            </a:r>
          </a:p>
          <a:p>
            <a:pPr eaLnBrk="1">
              <a:spcBef>
                <a:spcPts val="400"/>
              </a:spcBef>
              <a:buFontTx/>
              <a:buChar char="•"/>
            </a:pPr>
            <a:r>
              <a:rPr lang="en-US" altLang="en-US" b="1" smtClean="0">
                <a:latin typeface="Arial" charset="0"/>
                <a:cs typeface="Arial" charset="0"/>
              </a:rPr>
              <a:t>Bronchoconstriction</a:t>
            </a:r>
            <a:r>
              <a:rPr lang="en-US" altLang="en-US" smtClean="0">
                <a:latin typeface="Arial" charset="0"/>
                <a:cs typeface="Arial" charset="0"/>
              </a:rPr>
              <a:t>: smooth muscle contraction decreases the diameter of the bronchiole and increased resistance </a:t>
            </a:r>
            <a:r>
              <a:rPr lang="en-US" altLang="en-US" i="1" smtClean="0">
                <a:latin typeface="Arial" charset="0"/>
                <a:cs typeface="Arial" charset="0"/>
              </a:rPr>
              <a:t>makes it more difficult to move air</a:t>
            </a:r>
            <a:r>
              <a:rPr lang="en-US" altLang="en-US" smtClean="0">
                <a:latin typeface="Arial" charset="0"/>
                <a:cs typeface="Arial" charset="0"/>
              </a:rPr>
              <a:t>. </a:t>
            </a:r>
          </a:p>
          <a:p>
            <a:pPr eaLnBrk="1">
              <a:spcBef>
                <a:spcPts val="400"/>
              </a:spcBef>
              <a:buFontTx/>
              <a:buChar char="•"/>
            </a:pPr>
            <a:r>
              <a:rPr lang="en-US" altLang="en-US" b="1" smtClean="0">
                <a:latin typeface="Arial" charset="0"/>
                <a:cs typeface="Arial" charset="0"/>
              </a:rPr>
              <a:t>Bronchodilation</a:t>
            </a:r>
            <a:r>
              <a:rPr lang="en-US" altLang="en-US" smtClean="0">
                <a:latin typeface="Arial" charset="0"/>
                <a:cs typeface="Arial" charset="0"/>
              </a:rPr>
              <a:t>: smooth muscle relaxation increases the diameter of the bronchiole and decreased resistance </a:t>
            </a:r>
            <a:r>
              <a:rPr lang="en-US" altLang="en-US" i="1" smtClean="0">
                <a:latin typeface="Arial" charset="0"/>
                <a:cs typeface="Arial" charset="0"/>
              </a:rPr>
              <a:t>makes it easier to move air</a:t>
            </a:r>
            <a:r>
              <a:rPr lang="en-US" altLang="en-US" smtClean="0">
                <a:latin typeface="Arial" charset="0"/>
                <a:cs typeface="Arial" charset="0"/>
              </a:rPr>
              <a:t>.</a:t>
            </a:r>
          </a:p>
          <a:p>
            <a:pPr eaLnBrk="1">
              <a:spcBef>
                <a:spcPts val="400"/>
              </a:spcBef>
              <a:buFontTx/>
              <a:buChar char="•"/>
            </a:pPr>
            <a:r>
              <a:rPr lang="en-US" altLang="en-US" b="1" smtClean="0">
                <a:latin typeface="Arial" charset="0"/>
                <a:cs typeface="Arial" charset="0"/>
              </a:rPr>
              <a:t>Alveoli </a:t>
            </a:r>
            <a:r>
              <a:rPr lang="en-US" altLang="en-US" smtClean="0">
                <a:latin typeface="Arial" charset="0"/>
                <a:cs typeface="Arial" charset="0"/>
              </a:rPr>
              <a:t>are the thousands of tiny air sacs at the terminal end of the bronchioles.  Each is enclosed in a network of capillaries and serves as the site of gas exchange in the lungs.</a:t>
            </a:r>
          </a:p>
          <a:p>
            <a:pPr eaLnBrk="1">
              <a:spcBef>
                <a:spcPts val="400"/>
              </a:spcBef>
              <a:buFontTx/>
              <a:buChar char="•"/>
            </a:pPr>
            <a:r>
              <a:rPr lang="en-US" altLang="en-US" smtClean="0">
                <a:latin typeface="Arial" charset="0"/>
                <a:cs typeface="Arial" charset="0"/>
              </a:rPr>
              <a:t>The</a:t>
            </a:r>
            <a:r>
              <a:rPr lang="en-US" altLang="en-US" b="1" smtClean="0">
                <a:latin typeface="Arial" charset="0"/>
                <a:cs typeface="Arial" charset="0"/>
              </a:rPr>
              <a:t> lungs </a:t>
            </a:r>
            <a:r>
              <a:rPr lang="en-US" altLang="en-US" smtClean="0">
                <a:latin typeface="Arial" charset="0"/>
                <a:cs typeface="Arial" charset="0"/>
              </a:rPr>
              <a:t>are two large, lobed organs that house the tiny alveolar sacs responsible for the exchange of oxygen and carbon dioxide. </a:t>
            </a:r>
          </a:p>
          <a:p>
            <a:pPr eaLnBrk="1">
              <a:spcBef>
                <a:spcPts val="400"/>
              </a:spcBef>
              <a:buFontTx/>
              <a:buChar char="•"/>
            </a:pPr>
            <a:r>
              <a:rPr lang="en-US" altLang="en-US" smtClean="0">
                <a:latin typeface="Arial" charset="0"/>
                <a:cs typeface="Arial" charset="0"/>
              </a:rPr>
              <a:t>The </a:t>
            </a:r>
            <a:r>
              <a:rPr lang="en-US" altLang="en-US" b="1" smtClean="0">
                <a:latin typeface="Arial" charset="0"/>
                <a:cs typeface="Arial" charset="0"/>
              </a:rPr>
              <a:t>visceral pleura </a:t>
            </a:r>
            <a:r>
              <a:rPr lang="en-US" altLang="en-US" smtClean="0">
                <a:latin typeface="Arial" charset="0"/>
                <a:cs typeface="Arial" charset="0"/>
              </a:rPr>
              <a:t>covers the outer surface of the lungs and the </a:t>
            </a:r>
            <a:r>
              <a:rPr lang="en-US" altLang="en-US" b="1" smtClean="0">
                <a:latin typeface="Arial" charset="0"/>
                <a:cs typeface="Arial" charset="0"/>
              </a:rPr>
              <a:t>parietal pleura </a:t>
            </a:r>
            <a:r>
              <a:rPr lang="en-US" altLang="en-US" smtClean="0">
                <a:latin typeface="Arial" charset="0"/>
                <a:cs typeface="Arial" charset="0"/>
              </a:rPr>
              <a:t>lines the internal chest wall. The </a:t>
            </a:r>
            <a:r>
              <a:rPr lang="en-US" altLang="en-US" b="1" smtClean="0">
                <a:latin typeface="Arial" charset="0"/>
                <a:cs typeface="Arial" charset="0"/>
              </a:rPr>
              <a:t>pleural cavity</a:t>
            </a:r>
            <a:r>
              <a:rPr lang="en-US" altLang="en-US" smtClean="0">
                <a:latin typeface="Arial" charset="0"/>
                <a:cs typeface="Arial" charset="0"/>
              </a:rPr>
              <a:t> is the “potential space” between these layers.  Negative pressure here keeps the lungs inflated.</a:t>
            </a:r>
          </a:p>
          <a:p>
            <a:pPr eaLnBrk="1">
              <a:spcBef>
                <a:spcPts val="400"/>
              </a:spcBef>
              <a:buFontTx/>
              <a:buChar char="•"/>
            </a:pPr>
            <a:r>
              <a:rPr lang="en-US" altLang="en-US" smtClean="0">
                <a:latin typeface="Arial" charset="0"/>
                <a:cs typeface="Arial" charset="0"/>
              </a:rPr>
              <a:t>The </a:t>
            </a:r>
            <a:r>
              <a:rPr lang="en-US" altLang="en-US" b="1" smtClean="0">
                <a:latin typeface="Arial" charset="0"/>
                <a:cs typeface="Arial" charset="0"/>
              </a:rPr>
              <a:t>diaphragm</a:t>
            </a:r>
            <a:r>
              <a:rPr lang="en-US" altLang="en-US" smtClean="0">
                <a:latin typeface="Arial" charset="0"/>
                <a:cs typeface="Arial" charset="0"/>
              </a:rPr>
              <a:t> is a powerful, dome-shaped muscle essential to breathing. </a:t>
            </a:r>
          </a:p>
          <a:p>
            <a:pPr eaLnBrk="1">
              <a:spcBef>
                <a:spcPts val="400"/>
              </a:spcBef>
              <a:buFontTx/>
              <a:buChar char="•"/>
            </a:pPr>
            <a:r>
              <a:rPr lang="en-US" altLang="en-US" smtClean="0">
                <a:latin typeface="Arial" charset="0"/>
                <a:cs typeface="Arial" charset="0"/>
              </a:rPr>
              <a:t>The </a:t>
            </a:r>
            <a:r>
              <a:rPr lang="en-US" altLang="en-US" b="1" smtClean="0">
                <a:latin typeface="Arial" charset="0"/>
                <a:cs typeface="Arial" charset="0"/>
              </a:rPr>
              <a:t>mediastinum</a:t>
            </a:r>
            <a:r>
              <a:rPr lang="en-US" altLang="en-US" smtClean="0">
                <a:latin typeface="Arial" charset="0"/>
                <a:cs typeface="Arial" charset="0"/>
              </a:rPr>
              <a:t> contains all of the chest organs except the lungs.</a:t>
            </a:r>
          </a:p>
          <a:p>
            <a:pPr eaLnBrk="1">
              <a:spcBef>
                <a:spcPts val="400"/>
              </a:spcBef>
            </a:pPr>
            <a:endParaRPr lang="en-US" altLang="en-US" smtClean="0">
              <a:latin typeface="Arial" charset="0"/>
              <a:cs typeface="Arial" charset="0"/>
            </a:endParaRPr>
          </a:p>
        </p:txBody>
      </p:sp>
      <p:sp>
        <p:nvSpPr>
          <p:cNvPr id="1853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6E915BF-392F-4FD4-887C-AEA282A033E5}" type="slidenum">
              <a:rPr lang="en-US" altLang="en-US">
                <a:latin typeface="Calibri" pitchFamily="34" charset="0"/>
                <a:cs typeface="Arial" charset="0"/>
              </a:rPr>
              <a:pPr algn="r" eaLnBrk="1" hangingPunct="1">
                <a:spcBef>
                  <a:spcPct val="0"/>
                </a:spcBef>
              </a:pPr>
              <a:t>45</a:t>
            </a:fld>
            <a:endParaRPr lang="en-US" altLang="en-US">
              <a:latin typeface="Calibri" pitchFamily="34" charset="0"/>
              <a:cs typeface="Arial" charset="0"/>
            </a:endParaRPr>
          </a:p>
        </p:txBody>
      </p:sp>
    </p:spTree>
    <p:extLst>
      <p:ext uri="{BB962C8B-B14F-4D97-AF65-F5344CB8AC3E}">
        <p14:creationId xmlns:p14="http://schemas.microsoft.com/office/powerpoint/2010/main" val="1754836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dirty="0" smtClean="0">
                <a:latin typeface="Arial" charset="0"/>
                <a:cs typeface="Arial" charset="0"/>
              </a:rPr>
              <a:t>Talking Points</a:t>
            </a:r>
          </a:p>
          <a:p>
            <a:pPr eaLnBrk="1" hangingPunct="1">
              <a:spcBef>
                <a:spcPts val="400"/>
              </a:spcBef>
              <a:buFontTx/>
              <a:buChar char="•"/>
            </a:pPr>
            <a:r>
              <a:rPr lang="en-US" altLang="en-US" dirty="0" smtClean="0">
                <a:latin typeface="Arial" charset="0"/>
                <a:cs typeface="Arial" charset="0"/>
              </a:rPr>
              <a:t>The </a:t>
            </a:r>
            <a:r>
              <a:rPr lang="en-US" altLang="en-US" b="1" dirty="0" smtClean="0">
                <a:latin typeface="Arial" charset="0"/>
                <a:cs typeface="Arial" charset="0"/>
              </a:rPr>
              <a:t>pleural space </a:t>
            </a:r>
            <a:r>
              <a:rPr lang="en-US" altLang="en-US" dirty="0" smtClean="0">
                <a:latin typeface="Arial" charset="0"/>
                <a:cs typeface="Arial" charset="0"/>
              </a:rPr>
              <a:t>(space</a:t>
            </a:r>
            <a:r>
              <a:rPr lang="en-US" altLang="en-US" b="1" dirty="0" smtClean="0">
                <a:latin typeface="Arial" charset="0"/>
                <a:cs typeface="Arial" charset="0"/>
              </a:rPr>
              <a:t> </a:t>
            </a:r>
            <a:r>
              <a:rPr lang="en-US" altLang="en-US" dirty="0" smtClean="0">
                <a:latin typeface="Arial" charset="0"/>
                <a:cs typeface="Arial" charset="0"/>
              </a:rPr>
              <a:t>between the pleura) maintains a negative pressure. </a:t>
            </a:r>
          </a:p>
          <a:p>
            <a:pPr eaLnBrk="1" hangingPunct="1">
              <a:spcBef>
                <a:spcPts val="400"/>
              </a:spcBef>
              <a:buFontTx/>
              <a:buChar char="•"/>
            </a:pPr>
            <a:r>
              <a:rPr lang="en-US" altLang="en-US" dirty="0" smtClean="0">
                <a:latin typeface="Arial" charset="0"/>
                <a:cs typeface="Arial" charset="0"/>
              </a:rPr>
              <a:t>If a break occurs in the continuity of either the </a:t>
            </a:r>
            <a:r>
              <a:rPr lang="en-US" altLang="en-US" b="1" dirty="0" smtClean="0">
                <a:latin typeface="Arial" charset="0"/>
                <a:cs typeface="Arial" charset="0"/>
              </a:rPr>
              <a:t>parietal pleura </a:t>
            </a:r>
            <a:r>
              <a:rPr lang="en-US" altLang="en-US" dirty="0" smtClean="0">
                <a:latin typeface="Arial" charset="0"/>
                <a:cs typeface="Arial" charset="0"/>
              </a:rPr>
              <a:t>from an open wound to the thorax or to the </a:t>
            </a:r>
            <a:r>
              <a:rPr lang="en-US" altLang="en-US" b="1" dirty="0" smtClean="0">
                <a:latin typeface="Arial" charset="0"/>
                <a:cs typeface="Arial" charset="0"/>
              </a:rPr>
              <a:t>visceral pleura </a:t>
            </a:r>
            <a:r>
              <a:rPr lang="en-US" altLang="en-US" dirty="0" smtClean="0">
                <a:latin typeface="Arial" charset="0"/>
                <a:cs typeface="Arial" charset="0"/>
              </a:rPr>
              <a:t>from an injury to the lung tissue, the negative pressure will draw air into the pleural space. </a:t>
            </a:r>
          </a:p>
          <a:p>
            <a:pPr eaLnBrk="1" hangingPunct="1">
              <a:spcBef>
                <a:spcPts val="400"/>
              </a:spcBef>
              <a:buFontTx/>
              <a:buChar char="•"/>
            </a:pPr>
            <a:r>
              <a:rPr lang="en-US" altLang="en-US" dirty="0" smtClean="0">
                <a:latin typeface="Arial" charset="0"/>
                <a:cs typeface="Arial" charset="0"/>
              </a:rPr>
              <a:t>With each inhalation, the thorax increases its size and the pleural pressure becomes more negative. </a:t>
            </a:r>
          </a:p>
          <a:p>
            <a:pPr eaLnBrk="1" hangingPunct="1">
              <a:spcBef>
                <a:spcPts val="400"/>
              </a:spcBef>
              <a:buFontTx/>
              <a:buChar char="•"/>
            </a:pPr>
            <a:r>
              <a:rPr lang="en-US" altLang="en-US" dirty="0" smtClean="0">
                <a:latin typeface="Arial" charset="0"/>
                <a:cs typeface="Arial" charset="0"/>
              </a:rPr>
              <a:t>This draws even more air into the pleural space, increasing its volume and collapsing the lung. </a:t>
            </a:r>
          </a:p>
          <a:p>
            <a:pPr eaLnBrk="1" hangingPunct="1">
              <a:spcBef>
                <a:spcPts val="400"/>
              </a:spcBef>
              <a:buFontTx/>
              <a:buChar char="•"/>
            </a:pPr>
            <a:r>
              <a:rPr lang="en-US" altLang="en-US" dirty="0" smtClean="0">
                <a:latin typeface="Arial" charset="0"/>
                <a:cs typeface="Arial" charset="0"/>
              </a:rPr>
              <a:t>Lung collapse severely interferes with the ability of the alveoli to fill with air and to create an interface with the pulmonary capillaries, reducing gas exchange with the blood and leading to hypoxia. </a:t>
            </a:r>
          </a:p>
          <a:p>
            <a:pPr eaLnBrk="1" hangingPunct="1">
              <a:spcBef>
                <a:spcPts val="400"/>
              </a:spcBef>
              <a:buFontTx/>
              <a:buChar char="•"/>
            </a:pPr>
            <a:r>
              <a:rPr lang="en-US" altLang="en-US" dirty="0" smtClean="0">
                <a:latin typeface="Arial" charset="0"/>
                <a:cs typeface="Arial" charset="0"/>
              </a:rPr>
              <a:t>This is why occluding any open wound to the chest is done very early in the primary assessment of a patient. </a:t>
            </a:r>
          </a:p>
          <a:p>
            <a:pPr eaLnBrk="1" hangingPunct="1">
              <a:spcBef>
                <a:spcPts val="400"/>
              </a:spcBef>
            </a:pPr>
            <a:endParaRPr lang="en-US" altLang="en-US" dirty="0" smtClean="0">
              <a:latin typeface="Arial" charset="0"/>
              <a:cs typeface="Arial" charset="0"/>
            </a:endParaRPr>
          </a:p>
        </p:txBody>
      </p:sp>
      <p:sp>
        <p:nvSpPr>
          <p:cNvPr id="1300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E8DF1134-80A3-4D29-B2B8-EA15EFBC04BE}" type="slidenum">
              <a:rPr lang="en-US" altLang="en-US" b="0"/>
              <a:pPr algn="r" eaLnBrk="1" hangingPunct="1">
                <a:spcBef>
                  <a:spcPct val="0"/>
                </a:spcBef>
              </a:pPr>
              <a:t>46</a:t>
            </a:fld>
            <a:endParaRPr lang="en-US" altLang="en-US" b="0" dirty="0"/>
          </a:p>
        </p:txBody>
      </p:sp>
    </p:spTree>
    <p:extLst>
      <p:ext uri="{BB962C8B-B14F-4D97-AF65-F5344CB8AC3E}">
        <p14:creationId xmlns:p14="http://schemas.microsoft.com/office/powerpoint/2010/main" val="419209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1. Respiration</a:t>
            </a:r>
            <a:endParaRPr lang="en-IN" altLang="en-US" dirty="0">
              <a:latin typeface="Times New Roman" charset="0"/>
              <a:ea typeface="MS PGothic" charset="-128"/>
            </a:endParaRPr>
          </a:p>
          <a:p>
            <a:r>
              <a:rPr lang="en-US" altLang="en-US" dirty="0">
                <a:latin typeface="Times New Roman" charset="0"/>
                <a:ea typeface="MS PGothic" charset="-128"/>
              </a:rPr>
              <a:t>	a. Respiration: the exchange of oxygen and carbon dioxide in the alveoli and in tissues of the body</a:t>
            </a:r>
            <a:endParaRPr lang="en-IN" altLang="en-US" dirty="0">
              <a:latin typeface="Times New Roman" charset="0"/>
              <a:ea typeface="MS PGothic" charset="-128"/>
            </a:endParaRPr>
          </a:p>
          <a:p>
            <a:r>
              <a:rPr lang="en-US" altLang="en-US" dirty="0">
                <a:latin typeface="Times New Roman" charset="0"/>
                <a:ea typeface="MS PGothic" charset="-128"/>
              </a:rPr>
              <a:t>	b. Diffusion: the passive process in which oxygen molecules move from an area with a higher concentration of oxygen molecules to an area of lower concentration.</a:t>
            </a:r>
            <a:endParaRPr lang="en-IN" altLang="en-US" dirty="0">
              <a:latin typeface="Times New Roman" charset="0"/>
              <a:ea typeface="MS PGothic" charset="-128"/>
            </a:endParaRPr>
          </a:p>
          <a:p>
            <a:r>
              <a:rPr lang="en-US" altLang="en-US" dirty="0">
                <a:latin typeface="Times New Roman" charset="0"/>
                <a:ea typeface="MS PGothic" charset="-128"/>
              </a:rPr>
              <a:t>	c. The brain stem automatically controls breathing if the level of carbon dioxide or oxygen in arterial blood is too high or too low.</a:t>
            </a:r>
            <a:endParaRPr lang="en-IN" altLang="en-US" dirty="0">
              <a:latin typeface="Times New Roman" charset="0"/>
              <a:ea typeface="MS PGothic" charset="-128"/>
            </a:endParaRPr>
          </a:p>
          <a:p>
            <a:r>
              <a:rPr lang="en-US" altLang="en-US" dirty="0">
                <a:latin typeface="Times New Roman" charset="0"/>
                <a:ea typeface="MS PGothic" charset="-128"/>
              </a:rPr>
              <a:t>		</a:t>
            </a:r>
            <a:r>
              <a:rPr lang="en-US" altLang="en-US" dirty="0" err="1">
                <a:latin typeface="Times New Roman" charset="0"/>
                <a:ea typeface="MS PGothic" charset="-128"/>
              </a:rPr>
              <a:t>i</a:t>
            </a:r>
            <a:r>
              <a:rPr lang="en-US" altLang="en-US" dirty="0">
                <a:latin typeface="Times New Roman" charset="0"/>
                <a:ea typeface="MS PGothic" charset="-128"/>
              </a:rPr>
              <a:t>. The medulla initiates the ventilation cycle when stimulated by high carbon dioxide levels.</a:t>
            </a:r>
            <a:endParaRPr lang="en-IN" altLang="en-US" dirty="0">
              <a:latin typeface="Times New Roman" charset="0"/>
              <a:ea typeface="MS PGothic" charset="-128"/>
            </a:endParaRPr>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09" indent="-285735" eaLnBrk="0" hangingPunct="0">
              <a:defRPr sz="2400">
                <a:solidFill>
                  <a:schemeClr val="tx1"/>
                </a:solidFill>
                <a:latin typeface="Times New Roman" charset="0"/>
                <a:ea typeface="ヒラギノ角ゴ Pro W3" charset="-128"/>
              </a:defRPr>
            </a:lvl2pPr>
            <a:lvl3pPr marL="1142937" indent="-228588" eaLnBrk="0" hangingPunct="0">
              <a:defRPr sz="2400">
                <a:solidFill>
                  <a:schemeClr val="tx1"/>
                </a:solidFill>
                <a:latin typeface="Times New Roman" charset="0"/>
                <a:ea typeface="ヒラギノ角ゴ Pro W3" charset="-128"/>
              </a:defRPr>
            </a:lvl3pPr>
            <a:lvl4pPr marL="1600113" indent="-228588" eaLnBrk="0" hangingPunct="0">
              <a:defRPr sz="2400">
                <a:solidFill>
                  <a:schemeClr val="tx1"/>
                </a:solidFill>
                <a:latin typeface="Times New Roman" charset="0"/>
                <a:ea typeface="ヒラギノ角ゴ Pro W3" charset="-128"/>
              </a:defRPr>
            </a:lvl4pPr>
            <a:lvl5pPr marL="2057288" indent="-228588" eaLnBrk="0" hangingPunct="0">
              <a:defRPr sz="2400">
                <a:solidFill>
                  <a:schemeClr val="tx1"/>
                </a:solidFill>
                <a:latin typeface="Times New Roman" charset="0"/>
                <a:ea typeface="ヒラギノ角ゴ Pro W3" charset="-128"/>
              </a:defRPr>
            </a:lvl5pPr>
            <a:lvl6pPr marL="2514462" indent="-228588"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638" indent="-228588"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8813" indent="-228588"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5988" indent="-228588"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4E9428B6-32F2-964B-9AAF-E0BAE80D406E}" type="slidenum">
              <a:rPr lang="en-US" altLang="en-US" sz="1200"/>
              <a:pPr eaLnBrk="1" hangingPunct="1"/>
              <a:t>47</a:t>
            </a:fld>
            <a:endParaRPr lang="en-US" altLang="en-US" sz="1200"/>
          </a:p>
        </p:txBody>
      </p:sp>
    </p:spTree>
    <p:extLst>
      <p:ext uri="{BB962C8B-B14F-4D97-AF65-F5344CB8AC3E}">
        <p14:creationId xmlns:p14="http://schemas.microsoft.com/office/powerpoint/2010/main" val="253612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2. Ventilation</a:t>
            </a:r>
            <a:endParaRPr lang="en-IN" altLang="en-US">
              <a:latin typeface="Times New Roman" charset="0"/>
              <a:ea typeface="MS PGothic" charset="-128"/>
            </a:endParaRPr>
          </a:p>
          <a:p>
            <a:r>
              <a:rPr lang="en-US" altLang="en-US">
                <a:latin typeface="Times New Roman" charset="0"/>
                <a:ea typeface="MS PGothic" charset="-128"/>
              </a:rPr>
              <a:t>	a. Ventilation: simple movement of air into and out of the lungs</a:t>
            </a:r>
            <a:endParaRPr lang="en-IN" altLang="en-US">
              <a:latin typeface="Times New Roman" charset="0"/>
              <a:ea typeface="MS PGothic" charset="-128"/>
            </a:endParaRPr>
          </a:p>
          <a:p>
            <a:r>
              <a:rPr lang="en-US" altLang="en-US">
                <a:latin typeface="Times New Roman" charset="0"/>
                <a:ea typeface="MS PGothic" charset="-128"/>
              </a:rPr>
              <a:t>	b. Tidal volume: the amount of air that is moved into or out of the lungs during a single breath</a:t>
            </a:r>
            <a:endParaRPr lang="en-IN" altLang="en-US">
              <a:latin typeface="Times New Roman" charset="0"/>
              <a:ea typeface="MS PGothic" charset="-128"/>
            </a:endParaRPr>
          </a:p>
          <a:p>
            <a:r>
              <a:rPr lang="en-US" altLang="en-US">
                <a:latin typeface="Times New Roman" charset="0"/>
                <a:ea typeface="MS PGothic" charset="-128"/>
              </a:rPr>
              <a:t>	c. Residual volume: the gas that remains in the lungs to keep the lungs open</a:t>
            </a:r>
            <a:endParaRPr lang="en-IN" altLang="en-US">
              <a:latin typeface="Times New Roman" charset="0"/>
              <a:ea typeface="MS PGothic" charset="-128"/>
            </a:endParaRPr>
          </a:p>
          <a:p>
            <a:r>
              <a:rPr lang="en-US" altLang="en-US">
                <a:latin typeface="Times New Roman" charset="0"/>
                <a:ea typeface="MS PGothic" charset="-128"/>
              </a:rPr>
              <a:t>	d. Minute volume: the amount of air that moves in and out of the lungs in 1 minute minus the dead space</a:t>
            </a:r>
            <a:endParaRPr lang="en-IN" altLang="en-US">
              <a:latin typeface="Times New Roman" charset="0"/>
              <a:ea typeface="MS PGothic" charset="-128"/>
            </a:endParaRPr>
          </a:p>
          <a:p>
            <a:r>
              <a:rPr lang="en-US" altLang="en-US">
                <a:latin typeface="Times New Roman" charset="0"/>
                <a:ea typeface="MS PGothic" charset="-128"/>
              </a:rPr>
              <a:t>	e. Respiratory rate × tidal volume = minute volume</a:t>
            </a:r>
            <a:endParaRPr lang="en-IN" altLang="en-US">
              <a:latin typeface="Times New Roman" charset="0"/>
              <a:ea typeface="MS PGothic" charset="-128"/>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7FEC5DD7-8227-A140-BCC2-717961C13C48}" type="slidenum">
              <a:rPr lang="en-US" altLang="en-US" sz="1200"/>
              <a:pPr eaLnBrk="1" hangingPunct="1"/>
              <a:t>49</a:t>
            </a:fld>
            <a:endParaRPr lang="en-US" altLang="en-US" sz="1200"/>
          </a:p>
        </p:txBody>
      </p:sp>
    </p:spTree>
    <p:extLst>
      <p:ext uri="{BB962C8B-B14F-4D97-AF65-F5344CB8AC3E}">
        <p14:creationId xmlns:p14="http://schemas.microsoft.com/office/powerpoint/2010/main" val="1854370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C. Normal breathing</a:t>
            </a:r>
            <a:endParaRPr lang="en-IN" altLang="en-US" b="1">
              <a:latin typeface="Times New Roman" charset="0"/>
              <a:ea typeface="MS PGothic" charset="-128"/>
            </a:endParaRPr>
          </a:p>
          <a:p>
            <a:r>
              <a:rPr lang="en-US" altLang="en-US" b="1">
                <a:latin typeface="Times New Roman" charset="0"/>
                <a:ea typeface="MS PGothic" charset="-128"/>
              </a:rPr>
              <a:t>	</a:t>
            </a:r>
            <a:r>
              <a:rPr lang="en-US" altLang="en-US">
                <a:latin typeface="Times New Roman" charset="0"/>
                <a:ea typeface="MS PGothic" charset="-128"/>
              </a:rPr>
              <a:t>1. Normal rate and depth (tidal volume)</a:t>
            </a:r>
            <a:endParaRPr lang="en-IN" altLang="en-US">
              <a:latin typeface="Times New Roman" charset="0"/>
              <a:ea typeface="MS PGothic" charset="-128"/>
            </a:endParaRPr>
          </a:p>
          <a:p>
            <a:r>
              <a:rPr lang="en-US" altLang="en-US">
                <a:latin typeface="Times New Roman" charset="0"/>
                <a:ea typeface="MS PGothic" charset="-128"/>
              </a:rPr>
              <a:t>	2. Regular rhythm or pattern of inhalation and exhalation</a:t>
            </a:r>
            <a:endParaRPr lang="en-IN" altLang="en-US">
              <a:latin typeface="Times New Roman" charset="0"/>
              <a:ea typeface="MS PGothic" charset="-128"/>
            </a:endParaRPr>
          </a:p>
          <a:p>
            <a:r>
              <a:rPr lang="en-US" altLang="en-US">
                <a:latin typeface="Times New Roman" charset="0"/>
                <a:ea typeface="MS PGothic" charset="-128"/>
              </a:rPr>
              <a:t>	3. Clear, audible breath sounds on both sides of chest</a:t>
            </a:r>
            <a:endParaRPr lang="en-IN" altLang="en-US">
              <a:latin typeface="Times New Roman" charset="0"/>
              <a:ea typeface="MS PGothic" charset="-128"/>
            </a:endParaRPr>
          </a:p>
          <a:p>
            <a:r>
              <a:rPr lang="en-US" altLang="en-US">
                <a:latin typeface="Times New Roman" charset="0"/>
                <a:ea typeface="MS PGothic" charset="-128"/>
              </a:rPr>
              <a:t>	4. Regular rise and fall movement on both sides of the chest</a:t>
            </a:r>
            <a:endParaRPr lang="en-IN" altLang="en-US">
              <a:latin typeface="Times New Roman" charset="0"/>
              <a:ea typeface="MS PGothic" charset="-128"/>
            </a:endParaRPr>
          </a:p>
          <a:p>
            <a:r>
              <a:rPr lang="en-US" altLang="en-US">
                <a:latin typeface="Times New Roman" charset="0"/>
                <a:ea typeface="MS PGothic" charset="-128"/>
              </a:rPr>
              <a:t>	5. Movement of the abdomen</a:t>
            </a:r>
            <a:endParaRPr lang="en-IN" altLang="en-US">
              <a:latin typeface="Times New Roman" charset="0"/>
              <a:ea typeface="MS PGothic" charset="-128"/>
            </a:endParaRPr>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ACEA4C60-0E9D-EE4C-A228-3455054FB7D8}" type="slidenum">
              <a:rPr lang="en-US" altLang="en-US" sz="1200"/>
              <a:pPr eaLnBrk="1" hangingPunct="1"/>
              <a:t>50</a:t>
            </a:fld>
            <a:endParaRPr lang="en-US" altLang="en-US" sz="1200"/>
          </a:p>
        </p:txBody>
      </p:sp>
    </p:spTree>
    <p:extLst>
      <p:ext uri="{BB962C8B-B14F-4D97-AF65-F5344CB8AC3E}">
        <p14:creationId xmlns:p14="http://schemas.microsoft.com/office/powerpoint/2010/main" val="2121501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D. Inadequate breathing patterns</a:t>
            </a:r>
            <a:endParaRPr lang="en-IN" altLang="en-US" b="1">
              <a:latin typeface="Times New Roman" charset="0"/>
              <a:ea typeface="MS PGothic" charset="-128"/>
            </a:endParaRPr>
          </a:p>
          <a:p>
            <a:r>
              <a:rPr lang="en-US" altLang="en-US" b="1">
                <a:latin typeface="Times New Roman" charset="0"/>
                <a:ea typeface="MS PGothic" charset="-128"/>
              </a:rPr>
              <a:t>	</a:t>
            </a:r>
            <a:r>
              <a:rPr lang="en-US" altLang="en-US">
                <a:latin typeface="Times New Roman" charset="0"/>
                <a:ea typeface="MS PGothic" charset="-128"/>
              </a:rPr>
              <a:t>1. Labored breathing</a:t>
            </a:r>
            <a:endParaRPr lang="en-IN" altLang="en-US">
              <a:latin typeface="Times New Roman" charset="0"/>
              <a:ea typeface="MS PGothic" charset="-128"/>
            </a:endParaRPr>
          </a:p>
          <a:p>
            <a:r>
              <a:rPr lang="en-US" altLang="en-US">
                <a:latin typeface="Times New Roman" charset="0"/>
                <a:ea typeface="MS PGothic" charset="-128"/>
              </a:rPr>
              <a:t>	2. Muscle retractions above the clavicles, between the ribs, and below the rib cage</a:t>
            </a:r>
            <a:endParaRPr lang="en-IN" altLang="en-US">
              <a:latin typeface="Times New Roman" charset="0"/>
              <a:ea typeface="MS PGothic" charset="-128"/>
            </a:endParaRPr>
          </a:p>
          <a:p>
            <a:r>
              <a:rPr lang="en-US" altLang="en-US">
                <a:latin typeface="Times New Roman" charset="0"/>
                <a:ea typeface="MS PGothic" charset="-128"/>
              </a:rPr>
              <a:t>	3. Pale or cyanotic (blue) skin</a:t>
            </a:r>
            <a:endParaRPr lang="en-IN" altLang="en-US">
              <a:latin typeface="Times New Roman" charset="0"/>
              <a:ea typeface="MS PGothic" charset="-128"/>
            </a:endParaRPr>
          </a:p>
          <a:p>
            <a:r>
              <a:rPr lang="en-US" altLang="en-US">
                <a:latin typeface="Times New Roman" charset="0"/>
                <a:ea typeface="MS PGothic" charset="-128"/>
              </a:rPr>
              <a:t>	4. Cool, damp (clammy) skin</a:t>
            </a:r>
            <a:endParaRPr lang="en-IN" altLang="en-US">
              <a:latin typeface="Times New Roman" charset="0"/>
              <a:ea typeface="MS PGothic" charset="-128"/>
            </a:endParaRPr>
          </a:p>
          <a:p>
            <a:r>
              <a:rPr lang="en-US" altLang="en-US">
                <a:latin typeface="Times New Roman" charset="0"/>
                <a:ea typeface="MS PGothic" charset="-128"/>
              </a:rPr>
              <a:t>	5. Patient in the tripod position (leaning forward on arms stretched forward)</a:t>
            </a:r>
            <a:endParaRPr lang="en-IN" altLang="en-US">
              <a:latin typeface="Times New Roman" charset="0"/>
              <a:ea typeface="MS PGothic" charset="-128"/>
            </a:endParaRPr>
          </a:p>
          <a:p>
            <a:r>
              <a:rPr lang="en-US" altLang="en-US">
                <a:latin typeface="Times New Roman" charset="0"/>
                <a:ea typeface="MS PGothic" charset="-128"/>
              </a:rPr>
              <a:t>	6. Agonal gasps</a:t>
            </a:r>
            <a:endParaRPr lang="en-IN" altLang="en-US">
              <a:latin typeface="Times New Roman" charset="0"/>
              <a:ea typeface="MS PGothic" charset="-128"/>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ADEE45E3-1B52-2D46-933D-DA0B5B4496FF}" type="slidenum">
              <a:rPr lang="en-US" altLang="en-US" sz="1200"/>
              <a:pPr eaLnBrk="1" hangingPunct="1"/>
              <a:t>51</a:t>
            </a:fld>
            <a:endParaRPr lang="en-US" altLang="en-US" sz="1200"/>
          </a:p>
        </p:txBody>
      </p:sp>
    </p:spTree>
    <p:extLst>
      <p:ext uri="{BB962C8B-B14F-4D97-AF65-F5344CB8AC3E}">
        <p14:creationId xmlns:p14="http://schemas.microsoft.com/office/powerpoint/2010/main" val="1404719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This figure shows the circulatory system.</a:t>
            </a: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8EDFA47D-78DB-C54A-9918-CC0066E5D29D}" type="slidenum">
              <a:rPr lang="en-US" altLang="en-US" sz="1200"/>
              <a:pPr eaLnBrk="1" hangingPunct="1"/>
              <a:t>53</a:t>
            </a:fld>
            <a:endParaRPr lang="en-US" altLang="en-US" sz="1200"/>
          </a:p>
        </p:txBody>
      </p:sp>
    </p:spTree>
    <p:extLst>
      <p:ext uri="{BB962C8B-B14F-4D97-AF65-F5344CB8AC3E}">
        <p14:creationId xmlns:p14="http://schemas.microsoft.com/office/powerpoint/2010/main" val="955085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55651" name="Notes Placeholder 2"/>
          <p:cNvSpPr>
            <a:spLocks noGrp="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dirty="0" smtClean="0">
                <a:latin typeface="Arial" charset="0"/>
                <a:cs typeface="Arial" charset="0"/>
              </a:rPr>
              <a:t>One of the determinants of an adequate blood pressure and perfusion is </a:t>
            </a:r>
            <a:r>
              <a:rPr lang="en-US" altLang="en-US" b="1" dirty="0" smtClean="0">
                <a:latin typeface="Arial" charset="0"/>
                <a:cs typeface="Arial" charset="0"/>
              </a:rPr>
              <a:t>blood volume</a:t>
            </a:r>
            <a:r>
              <a:rPr lang="en-US" altLang="en-US" dirty="0" smtClean="0">
                <a:latin typeface="Arial" charset="0"/>
                <a:cs typeface="Arial" charset="0"/>
              </a:rPr>
              <a:t>.</a:t>
            </a:r>
          </a:p>
          <a:p>
            <a:pPr>
              <a:spcBef>
                <a:spcPts val="400"/>
              </a:spcBef>
              <a:buFontTx/>
              <a:buChar char="•"/>
            </a:pPr>
            <a:r>
              <a:rPr lang="en-US" altLang="en-US" dirty="0" smtClean="0">
                <a:latin typeface="Arial" charset="0"/>
                <a:cs typeface="Arial" charset="0"/>
              </a:rPr>
              <a:t>An adult has approximately </a:t>
            </a:r>
            <a:r>
              <a:rPr lang="en-US" altLang="en-US" b="1" dirty="0" smtClean="0">
                <a:latin typeface="Arial" charset="0"/>
                <a:cs typeface="Arial" charset="0"/>
              </a:rPr>
              <a:t>70 mL of blood for every kilogram </a:t>
            </a:r>
            <a:r>
              <a:rPr lang="en-US" altLang="en-US" dirty="0" smtClean="0">
                <a:latin typeface="Arial" charset="0"/>
                <a:cs typeface="Arial" charset="0"/>
              </a:rPr>
              <a:t>(2.2 lbs) of body weight. Thus, a patient who weighs 154 lbs or 70 kg would have approximately 4,900 mL or 4.9 liters of blood volume. </a:t>
            </a:r>
          </a:p>
          <a:p>
            <a:pPr>
              <a:spcBef>
                <a:spcPts val="400"/>
              </a:spcBef>
              <a:buFontTx/>
              <a:buChar char="•"/>
            </a:pPr>
            <a:r>
              <a:rPr lang="en-US" altLang="en-US" dirty="0" smtClean="0">
                <a:latin typeface="Arial" charset="0"/>
                <a:cs typeface="Arial" charset="0"/>
              </a:rPr>
              <a:t>Blood volume correlates with body mass; therefore, a larger patient would normally have a greater blood volume.</a:t>
            </a:r>
          </a:p>
          <a:p>
            <a:pPr>
              <a:spcBef>
                <a:spcPts val="400"/>
              </a:spcBef>
              <a:buFontTx/>
              <a:buChar char="•"/>
            </a:pPr>
            <a:r>
              <a:rPr lang="en-US" altLang="en-US" dirty="0" smtClean="0">
                <a:latin typeface="Arial" charset="0"/>
                <a:cs typeface="Arial" charset="0"/>
              </a:rPr>
              <a:t>The loss of one liter of blood in a 100-pound patient would be much more significant than in a 200-pound patient. </a:t>
            </a:r>
          </a:p>
          <a:p>
            <a:pPr>
              <a:spcBef>
                <a:spcPts val="400"/>
              </a:spcBef>
            </a:pPr>
            <a:endParaRPr lang="en-US" altLang="en-US" dirty="0" smtClean="0">
              <a:latin typeface="Arial" charset="0"/>
              <a:cs typeface="Arial" charset="0"/>
            </a:endParaRPr>
          </a:p>
        </p:txBody>
      </p:sp>
      <p:sp>
        <p:nvSpPr>
          <p:cNvPr id="1556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0F6BFD9F-2A83-4C68-82B6-543BC62F00BB}" type="slidenum">
              <a:rPr lang="en-US" altLang="en-US" b="0"/>
              <a:pPr algn="r" eaLnBrk="1" hangingPunct="1">
                <a:spcBef>
                  <a:spcPct val="0"/>
                </a:spcBef>
              </a:pPr>
              <a:t>54</a:t>
            </a:fld>
            <a:endParaRPr lang="en-US" altLang="en-US" b="0" dirty="0"/>
          </a:p>
        </p:txBody>
      </p:sp>
    </p:spTree>
    <p:extLst>
      <p:ext uri="{BB962C8B-B14F-4D97-AF65-F5344CB8AC3E}">
        <p14:creationId xmlns:p14="http://schemas.microsoft.com/office/powerpoint/2010/main" val="2774412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5. Normal heart rate (HR)</a:t>
            </a:r>
            <a:endParaRPr lang="en-IN" altLang="en-US">
              <a:latin typeface="Times New Roman" charset="0"/>
              <a:ea typeface="MS PGothic" charset="-128"/>
            </a:endParaRPr>
          </a:p>
          <a:p>
            <a:r>
              <a:rPr lang="en-US" altLang="en-US">
                <a:latin typeface="Times New Roman" charset="0"/>
                <a:ea typeface="MS PGothic" charset="-128"/>
              </a:rPr>
              <a:t>	a. Normal pulse rate for an adult: 60–100 beats/min</a:t>
            </a:r>
            <a:endParaRPr lang="en-IN" altLang="en-US">
              <a:latin typeface="Times New Roman" charset="0"/>
              <a:ea typeface="MS PGothic" charset="-128"/>
            </a:endParaRPr>
          </a:p>
          <a:p>
            <a:r>
              <a:rPr lang="en-US" altLang="en-US">
                <a:latin typeface="Times New Roman" charset="0"/>
                <a:ea typeface="MS PGothic" charset="-128"/>
              </a:rPr>
              <a:t>	b. Stroke volume (SV): the amount of blood moved by one beat</a:t>
            </a:r>
            <a:endParaRPr lang="en-IN" altLang="en-US">
              <a:latin typeface="Times New Roman" charset="0"/>
              <a:ea typeface="MS PGothic" charset="-128"/>
            </a:endParaRPr>
          </a:p>
          <a:p>
            <a:r>
              <a:rPr lang="en-US" altLang="en-US">
                <a:latin typeface="Times New Roman" charset="0"/>
                <a:ea typeface="MS PGothic" charset="-128"/>
              </a:rPr>
              <a:t>	c. Cardiac output (CO): the amount of blood moved in 1 minute</a:t>
            </a:r>
            <a:endParaRPr lang="en-IN" altLang="en-US">
              <a:latin typeface="Times New Roman" charset="0"/>
              <a:ea typeface="MS PGothic" charset="-128"/>
            </a:endParaRPr>
          </a:p>
          <a:p>
            <a:r>
              <a:rPr lang="en-US" altLang="en-US">
                <a:latin typeface="Times New Roman" charset="0"/>
                <a:ea typeface="MS PGothic" charset="-128"/>
              </a:rPr>
              <a:t>		i. CO = HR × SV</a:t>
            </a:r>
            <a:endParaRPr lang="en-IN" altLang="en-US">
              <a:latin typeface="Times New Roman" charset="0"/>
              <a:ea typeface="MS PGothic" charset="-128"/>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9EF997E2-EA5C-DD4E-A76C-5FC56C685F1B}" type="slidenum">
              <a:rPr lang="en-US" altLang="en-US" sz="1200"/>
              <a:pPr eaLnBrk="1" hangingPunct="1"/>
              <a:t>56</a:t>
            </a:fld>
            <a:endParaRPr lang="en-US" altLang="en-US" sz="1200"/>
          </a:p>
        </p:txBody>
      </p:sp>
    </p:spTree>
    <p:extLst>
      <p:ext uri="{BB962C8B-B14F-4D97-AF65-F5344CB8AC3E}">
        <p14:creationId xmlns:p14="http://schemas.microsoft.com/office/powerpoint/2010/main" val="1859627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6. Electrical conduction system</a:t>
            </a:r>
            <a:endParaRPr lang="en-IN" altLang="en-US">
              <a:latin typeface="Times New Roman" charset="0"/>
              <a:ea typeface="MS PGothic" charset="-128"/>
            </a:endParaRPr>
          </a:p>
          <a:p>
            <a:r>
              <a:rPr lang="en-US" altLang="en-US">
                <a:latin typeface="Times New Roman" charset="0"/>
                <a:ea typeface="MS PGothic" charset="-128"/>
              </a:rPr>
              <a:t>	a. A network of specialized tissue that is capable of initiating and conducting electrical current runs throughout the heart.</a:t>
            </a:r>
            <a:endParaRPr lang="en-IN" altLang="en-US">
              <a:latin typeface="Times New Roman" charset="0"/>
              <a:ea typeface="MS PGothic" charset="-128"/>
            </a:endParaRPr>
          </a:p>
          <a:p>
            <a:r>
              <a:rPr lang="en-US" altLang="en-US">
                <a:latin typeface="Times New Roman" charset="0"/>
                <a:ea typeface="MS PGothic" charset="-128"/>
              </a:rPr>
              <a:t>	b. Electrical impulses begin high in the atria at the sinoatrial (SA) node, travel to the atrioventricular (AV) node and bundle of His, and then move through the Purkinje fibers to the ventricles.</a:t>
            </a:r>
            <a:endParaRPr lang="en-IN" altLang="en-US">
              <a:latin typeface="Times New Roman" charset="0"/>
              <a:ea typeface="MS PGothic" charset="-128"/>
            </a:endParaRPr>
          </a:p>
          <a:p>
            <a:r>
              <a:rPr lang="en-US" altLang="en-US">
                <a:latin typeface="Times New Roman" charset="0"/>
                <a:ea typeface="MS PGothic" charset="-128"/>
              </a:rPr>
              <a:t>	c. This movement produces a smooth flow of electricity, producing a coordinated pumping action.</a:t>
            </a:r>
            <a:endParaRPr lang="en-IN" altLang="en-US">
              <a:latin typeface="Times New Roman" charset="0"/>
              <a:ea typeface="MS PGothic" charset="-128"/>
            </a:endParaRP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FA9E4226-4A4C-CD40-84BB-25813B738D94}" type="slidenum">
              <a:rPr lang="en-US" altLang="en-US" sz="1200"/>
              <a:pPr eaLnBrk="1" hangingPunct="1"/>
              <a:t>57</a:t>
            </a:fld>
            <a:endParaRPr lang="en-US" altLang="en-US" sz="1200"/>
          </a:p>
        </p:txBody>
      </p:sp>
    </p:spTree>
    <p:extLst>
      <p:ext uri="{BB962C8B-B14F-4D97-AF65-F5344CB8AC3E}">
        <p14:creationId xmlns:p14="http://schemas.microsoft.com/office/powerpoint/2010/main" val="286074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26815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400"/>
              </a:spcBef>
            </a:pPr>
            <a:r>
              <a:rPr lang="en-US" altLang="en-US" smtClean="0">
                <a:latin typeface="Arial" charset="0"/>
                <a:cs typeface="Arial" charset="0"/>
              </a:rPr>
              <a:t>– The </a:t>
            </a:r>
            <a:r>
              <a:rPr lang="en-US" altLang="en-US" b="1" smtClean="0">
                <a:latin typeface="Arial" charset="0"/>
                <a:cs typeface="Arial" charset="0"/>
              </a:rPr>
              <a:t>cerebrum</a:t>
            </a:r>
            <a:r>
              <a:rPr lang="en-US" altLang="en-US" i="1" smtClean="0">
                <a:latin typeface="Arial" charset="0"/>
                <a:cs typeface="Arial" charset="0"/>
              </a:rPr>
              <a:t> </a:t>
            </a:r>
            <a:r>
              <a:rPr lang="en-US" altLang="en-US" smtClean="0">
                <a:latin typeface="Arial" charset="0"/>
                <a:cs typeface="Arial" charset="0"/>
              </a:rPr>
              <a:t>is the outermost portion of the brain and occupies nearly all the cranial cavity. It controls specific body functions, such as sensation, thought, and associative memory. It also initiates and manages motions that are under the conscious control of the individual.</a:t>
            </a:r>
          </a:p>
          <a:p>
            <a:pPr eaLnBrk="1">
              <a:spcBef>
                <a:spcPts val="400"/>
              </a:spcBef>
            </a:pPr>
            <a:r>
              <a:rPr lang="en-US" altLang="en-US" smtClean="0">
                <a:latin typeface="Arial" charset="0"/>
                <a:cs typeface="Arial" charset="0"/>
              </a:rPr>
              <a:t>– The </a:t>
            </a:r>
            <a:r>
              <a:rPr lang="en-US" altLang="en-US" b="1" smtClean="0">
                <a:latin typeface="Arial" charset="0"/>
                <a:cs typeface="Arial" charset="0"/>
              </a:rPr>
              <a:t>cerebellum</a:t>
            </a:r>
            <a:r>
              <a:rPr lang="en-US" altLang="en-US" smtClean="0">
                <a:latin typeface="Arial" charset="0"/>
                <a:cs typeface="Arial" charset="0"/>
              </a:rPr>
              <a:t> coordinates muscle activity and maintains balance through impulses from the eyes and the ears. Though it cannot initiate a muscle contraction, it can hold muscles in a state of partial contraction.</a:t>
            </a:r>
          </a:p>
          <a:p>
            <a:pPr eaLnBrk="1">
              <a:spcBef>
                <a:spcPts val="400"/>
              </a:spcBef>
            </a:pPr>
            <a:r>
              <a:rPr lang="en-US" altLang="en-US" smtClean="0">
                <a:latin typeface="Arial" charset="0"/>
                <a:cs typeface="Arial" charset="0"/>
              </a:rPr>
              <a:t>– The</a:t>
            </a:r>
            <a:r>
              <a:rPr lang="en-US" altLang="en-US" b="1" smtClean="0">
                <a:latin typeface="Arial" charset="0"/>
                <a:cs typeface="Arial" charset="0"/>
              </a:rPr>
              <a:t> brainstem</a:t>
            </a:r>
            <a:r>
              <a:rPr lang="en-US" altLang="en-US" i="1" smtClean="0">
                <a:latin typeface="Arial" charset="0"/>
                <a:cs typeface="Arial" charset="0"/>
              </a:rPr>
              <a:t> </a:t>
            </a:r>
            <a:r>
              <a:rPr lang="en-US" altLang="en-US" smtClean="0">
                <a:latin typeface="Arial" charset="0"/>
                <a:cs typeface="Arial" charset="0"/>
              </a:rPr>
              <a:t>consists of the midbrain, pons, and medulla oblongata. It controls critical functions like the respiration, heart rate and blood pressure.</a:t>
            </a:r>
            <a:endParaRPr lang="en-US" altLang="en-US" smtClean="0"/>
          </a:p>
        </p:txBody>
      </p:sp>
      <p:sp>
        <p:nvSpPr>
          <p:cNvPr id="2621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BD30A445-DAD3-4912-89A2-E78601CEB61B}" type="slidenum">
              <a:rPr lang="en-US" smtClean="0">
                <a:latin typeface="Calibri" pitchFamily="34" charset="0"/>
              </a:rPr>
              <a:pPr eaLnBrk="1" hangingPunct="1">
                <a:defRPr/>
              </a:pPr>
              <a:t>62</a:t>
            </a:fld>
            <a:endParaRPr lang="en-US" smtClean="0">
              <a:latin typeface="Calibri" pitchFamily="34" charset="0"/>
            </a:endParaRPr>
          </a:p>
        </p:txBody>
      </p:sp>
    </p:spTree>
    <p:extLst>
      <p:ext uri="{BB962C8B-B14F-4D97-AF65-F5344CB8AC3E}">
        <p14:creationId xmlns:p14="http://schemas.microsoft.com/office/powerpoint/2010/main" val="437838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XII. The Integumentary System (Skin): Anatomy</a:t>
            </a:r>
          </a:p>
          <a:p>
            <a:r>
              <a:rPr lang="en-US" altLang="en-US">
                <a:latin typeface="Times New Roman" charset="0"/>
                <a:ea typeface="MS PGothic" charset="-128"/>
              </a:rPr>
              <a:t>A. Two layers of skin</a:t>
            </a:r>
            <a:endParaRPr lang="en-IN" altLang="en-US" b="1">
              <a:latin typeface="Times New Roman" charset="0"/>
              <a:ea typeface="MS PGothic" charset="-128"/>
            </a:endParaRPr>
          </a:p>
          <a:p>
            <a:r>
              <a:rPr lang="en-US" altLang="en-US" b="1">
                <a:latin typeface="Times New Roman" charset="0"/>
                <a:ea typeface="MS PGothic" charset="-128"/>
              </a:rPr>
              <a:t>	</a:t>
            </a:r>
            <a:r>
              <a:rPr lang="en-US" altLang="en-US">
                <a:latin typeface="Times New Roman" charset="0"/>
                <a:ea typeface="MS PGothic" charset="-128"/>
              </a:rPr>
              <a:t>1. Epidermis (superficial)</a:t>
            </a:r>
            <a:endParaRPr lang="en-IN" altLang="en-US">
              <a:latin typeface="Times New Roman" charset="0"/>
              <a:ea typeface="MS PGothic" charset="-128"/>
            </a:endParaRPr>
          </a:p>
          <a:p>
            <a:r>
              <a:rPr lang="en-US" altLang="en-US">
                <a:latin typeface="Times New Roman" charset="0"/>
                <a:ea typeface="MS PGothic" charset="-128"/>
              </a:rPr>
              <a:t>		a. Composed of several layers of cells</a:t>
            </a:r>
            <a:endParaRPr lang="en-IN" altLang="en-US">
              <a:latin typeface="Times New Roman" charset="0"/>
              <a:ea typeface="MS PGothic" charset="-128"/>
            </a:endParaRPr>
          </a:p>
          <a:p>
            <a:r>
              <a:rPr lang="en-US" altLang="en-US">
                <a:latin typeface="Times New Roman" charset="0"/>
                <a:ea typeface="MS PGothic" charset="-128"/>
              </a:rPr>
              <a:t>			i. Germinal layer: produces new cells</a:t>
            </a:r>
            <a:endParaRPr lang="en-IN" altLang="en-US">
              <a:latin typeface="Times New Roman" charset="0"/>
              <a:ea typeface="MS PGothic" charset="-128"/>
            </a:endParaRPr>
          </a:p>
          <a:p>
            <a:r>
              <a:rPr lang="en-US" altLang="en-US">
                <a:latin typeface="Times New Roman" charset="0"/>
                <a:ea typeface="MS PGothic" charset="-128"/>
              </a:rPr>
              <a:t>			ii. Stratum corneal layer: surface layer of dead cells</a:t>
            </a:r>
            <a:endParaRPr lang="en-IN" altLang="en-US">
              <a:latin typeface="Times New Roman" charset="0"/>
              <a:ea typeface="MS PGothic" charset="-128"/>
            </a:endParaRPr>
          </a:p>
          <a:p>
            <a:r>
              <a:rPr lang="en-US" altLang="en-US">
                <a:latin typeface="Times New Roman" charset="0"/>
                <a:ea typeface="MS PGothic" charset="-128"/>
              </a:rPr>
              <a:t>			iii. Skin cells are constantly being replaced.</a:t>
            </a:r>
            <a:endParaRPr lang="en-IN" altLang="en-US">
              <a:latin typeface="Times New Roman" charset="0"/>
              <a:ea typeface="MS PGothic" charset="-128"/>
            </a:endParaRPr>
          </a:p>
          <a:p>
            <a:r>
              <a:rPr lang="en-US" altLang="en-US">
                <a:latin typeface="Times New Roman" charset="0"/>
                <a:ea typeface="MS PGothic" charset="-128"/>
              </a:rPr>
              <a:t>	2. Dermis (deeper)</a:t>
            </a:r>
            <a:endParaRPr lang="en-IN" altLang="en-US">
              <a:latin typeface="Times New Roman" charset="0"/>
              <a:ea typeface="MS PGothic" charset="-128"/>
            </a:endParaRPr>
          </a:p>
          <a:p>
            <a:r>
              <a:rPr lang="en-US" altLang="en-US">
                <a:latin typeface="Times New Roman" charset="0"/>
                <a:ea typeface="MS PGothic" charset="-128"/>
              </a:rPr>
              <a:t>		a. Contains special structures of the skin</a:t>
            </a:r>
            <a:endParaRPr lang="en-IN" altLang="en-US">
              <a:latin typeface="Times New Roman" charset="0"/>
              <a:ea typeface="MS PGothic" charset="-128"/>
            </a:endParaRPr>
          </a:p>
          <a:p>
            <a:r>
              <a:rPr lang="en-US" altLang="en-US">
                <a:latin typeface="Times New Roman" charset="0"/>
                <a:ea typeface="MS PGothic" charset="-128"/>
              </a:rPr>
              <a:t>			i. Sweat glands</a:t>
            </a:r>
            <a:endParaRPr lang="en-IN" altLang="en-US">
              <a:latin typeface="Times New Roman" charset="0"/>
              <a:ea typeface="MS PGothic" charset="-128"/>
            </a:endParaRPr>
          </a:p>
          <a:p>
            <a:r>
              <a:rPr lang="en-US" altLang="en-US">
                <a:latin typeface="Times New Roman" charset="0"/>
                <a:ea typeface="MS PGothic" charset="-128"/>
              </a:rPr>
              <a:t>			ii. Sebaceous glands</a:t>
            </a:r>
            <a:endParaRPr lang="en-IN" altLang="en-US">
              <a:latin typeface="Times New Roman" charset="0"/>
              <a:ea typeface="MS PGothic" charset="-128"/>
            </a:endParaRPr>
          </a:p>
          <a:p>
            <a:r>
              <a:rPr lang="en-US" altLang="en-US">
                <a:latin typeface="Times New Roman" charset="0"/>
                <a:ea typeface="MS PGothic" charset="-128"/>
              </a:rPr>
              <a:t>			iii. Hair follicles</a:t>
            </a:r>
            <a:endParaRPr lang="en-IN" altLang="en-US">
              <a:latin typeface="Times New Roman" charset="0"/>
              <a:ea typeface="MS PGothic" charset="-128"/>
            </a:endParaRPr>
          </a:p>
          <a:p>
            <a:r>
              <a:rPr lang="en-US" altLang="en-US">
                <a:latin typeface="Times New Roman" charset="0"/>
                <a:ea typeface="MS PGothic" charset="-128"/>
              </a:rPr>
              <a:t>			iv. Blood vessels</a:t>
            </a:r>
            <a:endParaRPr lang="en-IN" altLang="en-US">
              <a:latin typeface="Times New Roman" charset="0"/>
              <a:ea typeface="MS PGothic" charset="-128"/>
            </a:endParaRPr>
          </a:p>
          <a:p>
            <a:r>
              <a:rPr lang="en-US" altLang="en-US">
                <a:latin typeface="Times New Roman" charset="0"/>
                <a:ea typeface="MS PGothic" charset="-128"/>
              </a:rPr>
              <a:t>			v. Mucous membranes</a:t>
            </a:r>
            <a:endParaRPr lang="en-IN" altLang="en-US">
              <a:latin typeface="Times New Roman" charset="0"/>
              <a:ea typeface="MS PGothic" charset="-128"/>
            </a:endParaRPr>
          </a:p>
          <a:p>
            <a:r>
              <a:rPr lang="en-US" altLang="en-US">
                <a:latin typeface="Times New Roman" charset="0"/>
                <a:ea typeface="MS PGothic" charset="-128"/>
              </a:rPr>
              <a:t>B. Below the skin lies subcutaneous tissue, a layer of fat that serves as an insulator and as an energy reservoir.</a:t>
            </a:r>
            <a:endParaRPr lang="en-IN" altLang="en-US" b="1">
              <a:latin typeface="Times New Roman" charset="0"/>
              <a:ea typeface="MS PGothic" charset="-128"/>
            </a:endParaRP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EF7C131B-CE18-BF41-9A74-51413DB658D4}" type="slidenum">
              <a:rPr lang="en-US" altLang="en-US" sz="1200"/>
              <a:pPr eaLnBrk="1" hangingPunct="1"/>
              <a:t>65</a:t>
            </a:fld>
            <a:endParaRPr lang="en-US" altLang="en-US" sz="1200"/>
          </a:p>
        </p:txBody>
      </p:sp>
    </p:spTree>
    <p:extLst>
      <p:ext uri="{BB962C8B-B14F-4D97-AF65-F5344CB8AC3E}">
        <p14:creationId xmlns:p14="http://schemas.microsoft.com/office/powerpoint/2010/main" val="997019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a:spcBef>
                <a:spcPts val="400"/>
              </a:spcBef>
              <a:buFontTx/>
              <a:buChar char="•"/>
            </a:pPr>
            <a:r>
              <a:rPr lang="en-US" altLang="en-US" smtClean="0">
                <a:latin typeface="Arial" charset="0"/>
                <a:cs typeface="Arial" charset="0"/>
              </a:rPr>
              <a:t>The skin has three layers: </a:t>
            </a:r>
          </a:p>
          <a:p>
            <a:pPr eaLnBrk="1">
              <a:spcBef>
                <a:spcPts val="400"/>
              </a:spcBef>
            </a:pPr>
            <a:r>
              <a:rPr lang="en-US" altLang="en-US" smtClean="0">
                <a:latin typeface="Arial" charset="0"/>
                <a:cs typeface="Arial" charset="0"/>
              </a:rPr>
              <a:t>– The </a:t>
            </a:r>
            <a:r>
              <a:rPr lang="en-US" altLang="en-US" b="1" smtClean="0">
                <a:latin typeface="Arial" charset="0"/>
                <a:cs typeface="Arial" charset="0"/>
              </a:rPr>
              <a:t>epidermis,</a:t>
            </a:r>
            <a:r>
              <a:rPr lang="en-US" altLang="en-US" smtClean="0">
                <a:latin typeface="Arial" charset="0"/>
                <a:cs typeface="Arial" charset="0"/>
              </a:rPr>
              <a:t> or outermost layer of skin, is composed of four layers of cells. The outer two layers are dying and dead cells that are sloughed off as new cells replace them. Skin color comes from a pigment called </a:t>
            </a:r>
            <a:r>
              <a:rPr lang="en-US" altLang="en-US" b="1" smtClean="0">
                <a:latin typeface="Arial" charset="0"/>
                <a:cs typeface="Arial" charset="0"/>
              </a:rPr>
              <a:t>melanin</a:t>
            </a:r>
            <a:r>
              <a:rPr lang="en-US" altLang="en-US" smtClean="0">
                <a:latin typeface="Arial" charset="0"/>
                <a:cs typeface="Arial" charset="0"/>
              </a:rPr>
              <a:t> that is found in the deepest layers of the epidermis.</a:t>
            </a:r>
          </a:p>
          <a:p>
            <a:pPr eaLnBrk="1">
              <a:spcBef>
                <a:spcPts val="400"/>
              </a:spcBef>
            </a:pPr>
            <a:r>
              <a:rPr lang="en-US" altLang="en-US" smtClean="0">
                <a:latin typeface="Arial" charset="0"/>
                <a:cs typeface="Arial" charset="0"/>
              </a:rPr>
              <a:t>– The </a:t>
            </a:r>
            <a:r>
              <a:rPr lang="en-US" altLang="en-US" b="1" smtClean="0">
                <a:latin typeface="Arial" charset="0"/>
                <a:cs typeface="Arial" charset="0"/>
              </a:rPr>
              <a:t>dermis,</a:t>
            </a:r>
            <a:r>
              <a:rPr lang="en-US" altLang="en-US" smtClean="0">
                <a:latin typeface="Arial" charset="0"/>
                <a:cs typeface="Arial" charset="0"/>
              </a:rPr>
              <a:t> or second layer of the skin, is much thicker than the epidermis and contains a vast network of blood vessels that supply the skin, hair follicles, sweat glands, oil glands, and sensory nerves. It is dense connective tissue and gives the skin its elasticity and strength.</a:t>
            </a:r>
          </a:p>
          <a:p>
            <a:pPr eaLnBrk="1">
              <a:spcBef>
                <a:spcPts val="400"/>
              </a:spcBef>
            </a:pPr>
            <a:r>
              <a:rPr lang="en-US" altLang="en-US" smtClean="0">
                <a:latin typeface="Arial" charset="0"/>
                <a:cs typeface="Arial" charset="0"/>
              </a:rPr>
              <a:t>– The </a:t>
            </a:r>
            <a:r>
              <a:rPr lang="en-US" altLang="en-US" b="1" smtClean="0">
                <a:latin typeface="Arial" charset="0"/>
                <a:cs typeface="Arial" charset="0"/>
              </a:rPr>
              <a:t>subcutaneous layer </a:t>
            </a:r>
            <a:r>
              <a:rPr lang="en-US" altLang="en-US" smtClean="0">
                <a:latin typeface="Arial" charset="0"/>
                <a:cs typeface="Arial" charset="0"/>
              </a:rPr>
              <a:t>is mostly fatty tissue that varies in thickness depending on what part of the body it covers. </a:t>
            </a:r>
          </a:p>
          <a:p>
            <a:pPr eaLnBrk="1">
              <a:spcBef>
                <a:spcPts val="400"/>
              </a:spcBef>
              <a:buFontTx/>
              <a:buChar char="•"/>
            </a:pPr>
            <a:r>
              <a:rPr lang="en-US" altLang="en-US" smtClean="0">
                <a:latin typeface="Arial" charset="0"/>
                <a:cs typeface="Arial" charset="0"/>
              </a:rPr>
              <a:t> In addition to the layers of skin, there are numerous </a:t>
            </a:r>
            <a:r>
              <a:rPr lang="en-US" altLang="en-US" b="1" smtClean="0">
                <a:latin typeface="Arial" charset="0"/>
                <a:cs typeface="Arial" charset="0"/>
              </a:rPr>
              <a:t>accessory structures</a:t>
            </a:r>
            <a:r>
              <a:rPr lang="en-US" altLang="en-US" smtClean="0">
                <a:latin typeface="Arial" charset="0"/>
                <a:cs typeface="Arial" charset="0"/>
              </a:rPr>
              <a:t>, also known as </a:t>
            </a:r>
            <a:r>
              <a:rPr lang="en-US" altLang="en-US" b="1" smtClean="0">
                <a:latin typeface="Arial" charset="0"/>
                <a:cs typeface="Arial" charset="0"/>
              </a:rPr>
              <a:t>appendages</a:t>
            </a:r>
            <a:r>
              <a:rPr lang="en-US" altLang="en-US" smtClean="0">
                <a:latin typeface="Arial" charset="0"/>
                <a:cs typeface="Arial" charset="0"/>
              </a:rPr>
              <a:t>. These are the nails, hair, sweat glands, oil glands, and sensory receptors.</a:t>
            </a:r>
          </a:p>
          <a:p>
            <a:endParaRPr lang="en-US" altLang="en-US" smtClean="0"/>
          </a:p>
        </p:txBody>
      </p:sp>
      <p:sp>
        <p:nvSpPr>
          <p:cNvPr id="276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193F140D-8345-4F86-A265-0143547FF40A}" type="slidenum">
              <a:rPr lang="en-US" smtClean="0">
                <a:latin typeface="Calibri" pitchFamily="34" charset="0"/>
              </a:rPr>
              <a:pPr eaLnBrk="1" hangingPunct="1">
                <a:defRPr/>
              </a:pPr>
              <a:t>66</a:t>
            </a:fld>
            <a:endParaRPr lang="en-US" smtClean="0">
              <a:latin typeface="Calibri" pitchFamily="34" charset="0"/>
            </a:endParaRPr>
          </a:p>
        </p:txBody>
      </p:sp>
    </p:spTree>
    <p:extLst>
      <p:ext uri="{BB962C8B-B14F-4D97-AF65-F5344CB8AC3E}">
        <p14:creationId xmlns:p14="http://schemas.microsoft.com/office/powerpoint/2010/main" val="168753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This figure shows the layers of the skin.</a:t>
            </a:r>
          </a:p>
          <a:p>
            <a:endParaRPr lang="en-US" altLang="en-US">
              <a:latin typeface="Times New Roman" charset="0"/>
              <a:ea typeface="MS PGothic" charset="-128"/>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18072BCC-4AD5-DB48-9865-5BCF79668F62}" type="slidenum">
              <a:rPr lang="en-US" altLang="en-US" sz="1200"/>
              <a:pPr eaLnBrk="1" hangingPunct="1"/>
              <a:t>67</a:t>
            </a:fld>
            <a:endParaRPr lang="en-US" altLang="en-US" sz="1200"/>
          </a:p>
        </p:txBody>
      </p:sp>
    </p:spTree>
    <p:extLst>
      <p:ext uri="{BB962C8B-B14F-4D97-AF65-F5344CB8AC3E}">
        <p14:creationId xmlns:p14="http://schemas.microsoft.com/office/powerpoint/2010/main" val="90679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XIII. The Integumentary System (Skin): Physiology</a:t>
            </a:r>
          </a:p>
          <a:p>
            <a:r>
              <a:rPr lang="en-US" altLang="en-US">
                <a:latin typeface="Times New Roman" charset="0"/>
                <a:ea typeface="MS PGothic" charset="-128"/>
              </a:rPr>
              <a:t>A. The skin is the largest single organ in the body.</a:t>
            </a:r>
            <a:endParaRPr lang="en-IN" altLang="en-US" b="1">
              <a:latin typeface="Times New Roman" charset="0"/>
              <a:ea typeface="MS PGothic" charset="-128"/>
            </a:endParaRPr>
          </a:p>
          <a:p>
            <a:r>
              <a:rPr lang="en-US" altLang="en-US">
                <a:latin typeface="Times New Roman" charset="0"/>
                <a:ea typeface="MS PGothic" charset="-128"/>
              </a:rPr>
              <a:t>B. Three major functions:</a:t>
            </a:r>
            <a:endParaRPr lang="en-IN" altLang="en-US" b="1">
              <a:latin typeface="Times New Roman" charset="0"/>
              <a:ea typeface="MS PGothic" charset="-128"/>
            </a:endParaRPr>
          </a:p>
          <a:p>
            <a:r>
              <a:rPr lang="en-US" altLang="en-US" b="1">
                <a:latin typeface="Times New Roman" charset="0"/>
                <a:ea typeface="MS PGothic" charset="-128"/>
              </a:rPr>
              <a:t>	</a:t>
            </a:r>
            <a:r>
              <a:rPr lang="en-US" altLang="en-US">
                <a:latin typeface="Times New Roman" charset="0"/>
                <a:ea typeface="MS PGothic" charset="-128"/>
              </a:rPr>
              <a:t>1. Protect the body in the environment</a:t>
            </a:r>
            <a:endParaRPr lang="en-IN" altLang="en-US">
              <a:latin typeface="Times New Roman" charset="0"/>
              <a:ea typeface="MS PGothic" charset="-128"/>
            </a:endParaRPr>
          </a:p>
          <a:p>
            <a:r>
              <a:rPr lang="en-US" altLang="en-US">
                <a:latin typeface="Times New Roman" charset="0"/>
                <a:ea typeface="MS PGothic" charset="-128"/>
              </a:rPr>
              <a:t>	2. Regulate body temperature</a:t>
            </a:r>
            <a:endParaRPr lang="en-IN" altLang="en-US">
              <a:latin typeface="Times New Roman" charset="0"/>
              <a:ea typeface="MS PGothic" charset="-128"/>
            </a:endParaRPr>
          </a:p>
          <a:p>
            <a:r>
              <a:rPr lang="en-US" altLang="en-US" b="1">
                <a:latin typeface="Times New Roman" charset="0"/>
                <a:ea typeface="MS PGothic" charset="-128"/>
              </a:rPr>
              <a:t>		</a:t>
            </a:r>
            <a:r>
              <a:rPr lang="en-US" altLang="en-US">
                <a:latin typeface="Times New Roman" charset="0"/>
                <a:ea typeface="MS PGothic" charset="-128"/>
              </a:rPr>
              <a:t>a. Sweat is secreted to the skin surface from the sweat glands.</a:t>
            </a:r>
            <a:endParaRPr lang="en-IN" altLang="en-US" b="1">
              <a:latin typeface="Times New Roman" charset="0"/>
              <a:ea typeface="MS PGothic" charset="-128"/>
            </a:endParaRPr>
          </a:p>
          <a:p>
            <a:r>
              <a:rPr lang="en-US" altLang="en-US" b="1">
                <a:latin typeface="Times New Roman" charset="0"/>
                <a:ea typeface="MS PGothic" charset="-128"/>
              </a:rPr>
              <a:t>	</a:t>
            </a:r>
            <a:r>
              <a:rPr lang="en-US" altLang="en-US">
                <a:latin typeface="Times New Roman" charset="0"/>
                <a:ea typeface="MS PGothic" charset="-128"/>
              </a:rPr>
              <a:t>3. Transmit information from the environment to the brain</a:t>
            </a:r>
            <a:endParaRPr lang="en-IN" altLang="en-US">
              <a:latin typeface="Times New Roman" charset="0"/>
              <a:ea typeface="MS PGothic" charset="-128"/>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21D4287A-C238-8B4D-9DB1-84965930166A}" type="slidenum">
              <a:rPr lang="en-US" altLang="en-US" sz="1200"/>
              <a:pPr eaLnBrk="1" hangingPunct="1"/>
              <a:t>68</a:t>
            </a:fld>
            <a:endParaRPr lang="en-US" altLang="en-US" sz="1200"/>
          </a:p>
        </p:txBody>
      </p:sp>
    </p:spTree>
    <p:extLst>
      <p:ext uri="{BB962C8B-B14F-4D97-AF65-F5344CB8AC3E}">
        <p14:creationId xmlns:p14="http://schemas.microsoft.com/office/powerpoint/2010/main" val="1480686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026"/>
          <p:cNvSpPr>
            <a:spLocks noGrp="1" noRot="1" noChangeAspect="1" noChangeArrowheads="1" noTextEdit="1"/>
          </p:cNvSpPr>
          <p:nvPr>
            <p:ph type="sldImg"/>
          </p:nvPr>
        </p:nvSpPr>
        <p:spPr>
          <a:ln/>
        </p:spPr>
      </p:sp>
      <p:sp>
        <p:nvSpPr>
          <p:cNvPr id="2088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971678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Rot="1" noChangeAspect="1" noChangeArrowheads="1" noTextEdit="1"/>
          </p:cNvSpPr>
          <p:nvPr>
            <p:ph type="sldImg"/>
          </p:nvPr>
        </p:nvSpPr>
        <p:spPr>
          <a:ln/>
        </p:spPr>
      </p:sp>
      <p:sp>
        <p:nvSpPr>
          <p:cNvPr id="20992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03957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XVI. The Lymphatic System: Anatomy and Physiology</a:t>
            </a:r>
          </a:p>
          <a:p>
            <a:r>
              <a:rPr lang="en-US" altLang="en-US">
                <a:latin typeface="Times New Roman" charset="0"/>
                <a:ea typeface="MS PGothic" charset="-128"/>
              </a:rPr>
              <a:t>A. Composed of the spleen, lymph nodes, lymph, lymph vessels, thymus gland, and other components</a:t>
            </a:r>
            <a:endParaRPr lang="en-IN" altLang="en-US">
              <a:latin typeface="Times New Roman" charset="0"/>
              <a:ea typeface="MS PGothic" charset="-128"/>
            </a:endParaRPr>
          </a:p>
          <a:p>
            <a:r>
              <a:rPr lang="en-US" altLang="en-US">
                <a:latin typeface="Times New Roman" charset="0"/>
                <a:ea typeface="MS PGothic" charset="-128"/>
              </a:rPr>
              <a:t>B. Supports the circulatory system and immune system</a:t>
            </a:r>
            <a:endParaRPr lang="en-IN" altLang="en-US">
              <a:latin typeface="Times New Roman" charset="0"/>
              <a:ea typeface="MS PGothic" charset="-128"/>
            </a:endParaRPr>
          </a:p>
          <a:p>
            <a:r>
              <a:rPr lang="en-US" altLang="en-US">
                <a:latin typeface="Times New Roman" charset="0"/>
                <a:ea typeface="MS PGothic" charset="-128"/>
              </a:rPr>
              <a:t>C. Lymph is a thin, straw-colored fluid that carries oxygen, nutrients, and hormones to the cells and waste products of metabolism away from the cells to be excreted.</a:t>
            </a:r>
            <a:endParaRPr lang="en-IN" altLang="en-US">
              <a:latin typeface="Times New Roman" charset="0"/>
              <a:ea typeface="MS PGothic" charset="-128"/>
            </a:endParaRPr>
          </a:p>
          <a:p>
            <a:r>
              <a:rPr lang="en-US" altLang="en-US">
                <a:latin typeface="Times New Roman" charset="0"/>
                <a:ea typeface="MS PGothic" charset="-128"/>
              </a:rPr>
              <a:t>	1. Lymph vessels form a network throughout the body that serves as an auxiliary to the circulatory system.</a:t>
            </a:r>
            <a:endParaRPr lang="en-IN" altLang="en-US">
              <a:latin typeface="Times New Roman" charset="0"/>
              <a:ea typeface="MS PGothic" charset="-128"/>
            </a:endParaRPr>
          </a:p>
          <a:p>
            <a:r>
              <a:rPr lang="en-US" altLang="en-US">
                <a:latin typeface="Times New Roman" charset="0"/>
                <a:ea typeface="MS PGothic" charset="-128"/>
              </a:rPr>
              <a:t>	2. Lymph nodes are tiny, oval-shaped structures that filter lymph.</a:t>
            </a:r>
            <a:endParaRPr lang="en-IN" altLang="en-US">
              <a:latin typeface="Times New Roman" charset="0"/>
              <a:ea typeface="MS PGothic" charset="-128"/>
            </a:endParaRPr>
          </a:p>
          <a:p>
            <a:r>
              <a:rPr lang="en-US" altLang="en-US">
                <a:latin typeface="Times New Roman" charset="0"/>
                <a:ea typeface="MS PGothic" charset="-128"/>
              </a:rPr>
              <a:t>	3. They help rid the body of toxins and other harmful materials.</a:t>
            </a:r>
            <a:endParaRPr lang="en-IN" altLang="en-US">
              <a:latin typeface="Times New Roman" charset="0"/>
              <a:ea typeface="MS PGothic" charset="-128"/>
            </a:endParaRPr>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F12FB351-E291-5C49-89C1-6B9C0C295E27}" type="slidenum">
              <a:rPr lang="en-US" altLang="en-US" sz="1200"/>
              <a:pPr eaLnBrk="1" hangingPunct="1"/>
              <a:t>77</a:t>
            </a:fld>
            <a:endParaRPr lang="en-US" altLang="en-US" sz="1200"/>
          </a:p>
        </p:txBody>
      </p:sp>
    </p:spTree>
    <p:extLst>
      <p:ext uri="{BB962C8B-B14F-4D97-AF65-F5344CB8AC3E}">
        <p14:creationId xmlns:p14="http://schemas.microsoft.com/office/powerpoint/2010/main" val="1584901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XVII. The Endocrine System: Anatomy and Physiology</a:t>
            </a:r>
          </a:p>
          <a:p>
            <a:r>
              <a:rPr lang="en-US" altLang="en-US">
                <a:latin typeface="Times New Roman" charset="0"/>
                <a:ea typeface="MS PGothic" charset="-128"/>
              </a:rPr>
              <a:t>A. The endocrine system is a complex message and control system that integrates many body functions.</a:t>
            </a:r>
            <a:endParaRPr lang="en-IN" altLang="en-US" b="1">
              <a:latin typeface="Times New Roman" charset="0"/>
              <a:ea typeface="MS PGothic" charset="-128"/>
            </a:endParaRPr>
          </a:p>
          <a:p>
            <a:r>
              <a:rPr lang="en-US" altLang="en-US">
                <a:latin typeface="Times New Roman" charset="0"/>
                <a:ea typeface="MS PGothic" charset="-128"/>
              </a:rPr>
              <a:t>B. Endocrine glands release hormones directly into the bloodstream.</a:t>
            </a:r>
            <a:endParaRPr lang="en-IN" altLang="en-US" b="1">
              <a:latin typeface="Times New Roman" charset="0"/>
              <a:ea typeface="MS PGothic" charset="-128"/>
            </a:endParaRPr>
          </a:p>
          <a:p>
            <a:r>
              <a:rPr lang="en-US" altLang="en-US">
                <a:latin typeface="Times New Roman" charset="0"/>
                <a:ea typeface="MS PGothic" charset="-128"/>
              </a:rPr>
              <a:t>	1. Each endocrine gland produces one or more hormones.</a:t>
            </a:r>
            <a:endParaRPr lang="en-IN" altLang="en-US" b="1">
              <a:latin typeface="Times New Roman" charset="0"/>
              <a:ea typeface="MS PGothic" charset="-128"/>
            </a:endParaRPr>
          </a:p>
          <a:p>
            <a:r>
              <a:rPr lang="en-US" altLang="en-US">
                <a:latin typeface="Times New Roman" charset="0"/>
                <a:ea typeface="MS PGothic" charset="-128"/>
              </a:rPr>
              <a:t>	2. Each hormone has a specific effect on some organ, tissue, or process.</a:t>
            </a:r>
            <a:endParaRPr lang="en-IN" altLang="en-US" b="1">
              <a:latin typeface="Times New Roman" charset="0"/>
              <a:ea typeface="MS PGothic" charset="-128"/>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B7C2A345-2C42-4946-BC4A-05E0D14ABA47}" type="slidenum">
              <a:rPr lang="en-US" altLang="en-US" sz="1200"/>
              <a:pPr eaLnBrk="1" hangingPunct="1"/>
              <a:t>78</a:t>
            </a:fld>
            <a:endParaRPr lang="en-US" altLang="en-US" sz="1200"/>
          </a:p>
        </p:txBody>
      </p:sp>
    </p:spTree>
    <p:extLst>
      <p:ext uri="{BB962C8B-B14F-4D97-AF65-F5344CB8AC3E}">
        <p14:creationId xmlns:p14="http://schemas.microsoft.com/office/powerpoint/2010/main" val="59193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XX. Life Support Chain</a:t>
            </a:r>
          </a:p>
          <a:p>
            <a:r>
              <a:rPr lang="en-US" altLang="en-US">
                <a:latin typeface="Times New Roman" charset="0"/>
                <a:ea typeface="MS PGothic" charset="-128"/>
              </a:rPr>
              <a:t>A. Cells are the foundation of the human body.</a:t>
            </a:r>
            <a:endParaRPr lang="en-IN" altLang="en-US" b="1">
              <a:latin typeface="Times New Roman" charset="0"/>
              <a:ea typeface="MS PGothic" charset="-128"/>
            </a:endParaRPr>
          </a:p>
          <a:p>
            <a:r>
              <a:rPr lang="en-US" altLang="en-US">
                <a:latin typeface="Times New Roman" charset="0"/>
                <a:ea typeface="MS PGothic" charset="-128"/>
              </a:rPr>
              <a:t>	1. All cells in the body require oxygen, nutrients, and removal of waste.</a:t>
            </a:r>
            <a:endParaRPr lang="en-IN" altLang="en-US" b="1">
              <a:latin typeface="Times New Roman" charset="0"/>
              <a:ea typeface="MS PGothic" charset="-128"/>
            </a:endParaRPr>
          </a:p>
          <a:p>
            <a:r>
              <a:rPr lang="en-US" altLang="en-US">
                <a:latin typeface="Times New Roman" charset="0"/>
                <a:ea typeface="MS PGothic" charset="-128"/>
              </a:rPr>
              <a:t>	2. The respiratory and circulatory systems are the carriers of these supplies and wastes.</a:t>
            </a:r>
            <a:endParaRPr lang="en-IN" altLang="en-US" b="1">
              <a:latin typeface="Times New Roman" charset="0"/>
              <a:ea typeface="MS PGothic" charset="-128"/>
            </a:endParaRPr>
          </a:p>
          <a:p>
            <a:r>
              <a:rPr lang="en-US" altLang="en-US">
                <a:latin typeface="Times New Roman" charset="0"/>
                <a:ea typeface="MS PGothic" charset="-128"/>
              </a:rPr>
              <a:t>	3. If interference occurs, cells become damaged and die.</a:t>
            </a:r>
            <a:endParaRPr lang="en-IN" altLang="en-US" b="1">
              <a:latin typeface="Times New Roman" charset="0"/>
              <a:ea typeface="MS PGothic" charset="-128"/>
            </a:endParaRP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D6B69C38-9196-AC40-B5AB-6D43DE557ABF}" type="slidenum">
              <a:rPr lang="en-US" altLang="en-US" sz="1200"/>
              <a:pPr eaLnBrk="1" hangingPunct="1"/>
              <a:t>80</a:t>
            </a:fld>
            <a:endParaRPr lang="en-US" altLang="en-US" sz="1200"/>
          </a:p>
        </p:txBody>
      </p:sp>
    </p:spTree>
    <p:extLst>
      <p:ext uri="{BB962C8B-B14F-4D97-AF65-F5344CB8AC3E}">
        <p14:creationId xmlns:p14="http://schemas.microsoft.com/office/powerpoint/2010/main" val="207566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eaLnBrk="1" hangingPunct="1">
              <a:spcBef>
                <a:spcPts val="400"/>
              </a:spcBef>
              <a:defRPr/>
            </a:pPr>
            <a:r>
              <a:rPr lang="en-US" b="1" dirty="0" smtClean="0">
                <a:latin typeface="Arial" charset="0"/>
                <a:cs typeface="Arial" charset="0"/>
              </a:rPr>
              <a:t>Talking Points</a:t>
            </a:r>
          </a:p>
          <a:p>
            <a:pPr eaLnBrk="1">
              <a:spcBef>
                <a:spcPts val="400"/>
              </a:spcBef>
              <a:buFontTx/>
              <a:buChar char="•"/>
              <a:defRPr/>
            </a:pPr>
            <a:r>
              <a:rPr lang="en-US" dirty="0" smtClean="0">
                <a:latin typeface="Arial" charset="0"/>
                <a:cs typeface="Arial" charset="0"/>
              </a:rPr>
              <a:t>The </a:t>
            </a:r>
            <a:r>
              <a:rPr lang="en-US" b="1" dirty="0" smtClean="0">
                <a:latin typeface="Arial" charset="0"/>
                <a:cs typeface="Arial" charset="0"/>
              </a:rPr>
              <a:t>sagittal plane</a:t>
            </a:r>
            <a:r>
              <a:rPr lang="en-US" dirty="0" smtClean="0">
                <a:latin typeface="Arial" charset="0"/>
                <a:cs typeface="Arial" charset="0"/>
              </a:rPr>
              <a:t> is vertical and drawn front to back, dividing the body into right and left planes. </a:t>
            </a:r>
          </a:p>
          <a:p>
            <a:pPr eaLnBrk="1">
              <a:spcBef>
                <a:spcPts val="400"/>
              </a:spcBef>
              <a:buFontTx/>
              <a:buChar char="•"/>
              <a:defRPr/>
            </a:pPr>
            <a:r>
              <a:rPr lang="en-US" dirty="0" smtClean="0">
                <a:latin typeface="Arial" charset="0"/>
                <a:cs typeface="Arial" charset="0"/>
              </a:rPr>
              <a:t>The </a:t>
            </a:r>
            <a:r>
              <a:rPr lang="en-US" b="1" dirty="0" smtClean="0">
                <a:latin typeface="Arial" charset="0"/>
                <a:cs typeface="Arial" charset="0"/>
              </a:rPr>
              <a:t>frontal plane </a:t>
            </a:r>
            <a:r>
              <a:rPr lang="en-US" dirty="0" smtClean="0">
                <a:latin typeface="Arial" charset="0"/>
                <a:cs typeface="Arial" charset="0"/>
              </a:rPr>
              <a:t>divides the body into front and back halves. </a:t>
            </a:r>
          </a:p>
          <a:p>
            <a:pPr eaLnBrk="1">
              <a:spcBef>
                <a:spcPts val="400"/>
              </a:spcBef>
              <a:buFontTx/>
              <a:buChar char="•"/>
              <a:defRPr/>
            </a:pPr>
            <a:r>
              <a:rPr lang="en-US" dirty="0" smtClean="0">
                <a:latin typeface="Arial" charset="0"/>
                <a:cs typeface="Arial" charset="0"/>
              </a:rPr>
              <a:t>The </a:t>
            </a:r>
            <a:r>
              <a:rPr lang="en-US" b="1" dirty="0" smtClean="0">
                <a:latin typeface="Arial" charset="0"/>
                <a:cs typeface="Arial" charset="0"/>
              </a:rPr>
              <a:t>transverse plane </a:t>
            </a:r>
            <a:r>
              <a:rPr lang="en-US" dirty="0" smtClean="0">
                <a:latin typeface="Arial" charset="0"/>
                <a:cs typeface="Arial" charset="0"/>
              </a:rPr>
              <a:t>divides the body into upper and lower halves. </a:t>
            </a:r>
          </a:p>
          <a:p>
            <a:pPr eaLnBrk="1">
              <a:spcBef>
                <a:spcPts val="400"/>
              </a:spcBef>
              <a:buFontTx/>
              <a:buChar char="•"/>
              <a:defRPr/>
            </a:pPr>
            <a:r>
              <a:rPr lang="en-US" dirty="0" smtClean="0">
                <a:latin typeface="Arial" charset="0"/>
                <a:cs typeface="Arial" charset="0"/>
              </a:rPr>
              <a:t>The</a:t>
            </a:r>
            <a:r>
              <a:rPr lang="en-US" b="1" dirty="0" smtClean="0">
                <a:latin typeface="Arial" charset="0"/>
                <a:cs typeface="Arial" charset="0"/>
              </a:rPr>
              <a:t> midline</a:t>
            </a:r>
            <a:r>
              <a:rPr lang="en-US" dirty="0" smtClean="0">
                <a:latin typeface="Arial" charset="0"/>
                <a:cs typeface="Arial" charset="0"/>
              </a:rPr>
              <a:t> is an imaginary line drawn vertically through the middle of the patient’s body, dividing it into right and left planes. </a:t>
            </a:r>
          </a:p>
          <a:p>
            <a:pPr eaLnBrk="1">
              <a:spcBef>
                <a:spcPts val="400"/>
              </a:spcBef>
              <a:buFontTx/>
              <a:buChar char="•"/>
              <a:defRPr/>
            </a:pPr>
            <a:r>
              <a:rPr lang="en-US" b="1" dirty="0" smtClean="0">
                <a:latin typeface="Arial" charset="0"/>
                <a:cs typeface="Arial" charset="0"/>
              </a:rPr>
              <a:t>Anterior</a:t>
            </a:r>
            <a:r>
              <a:rPr lang="en-US" dirty="0" smtClean="0">
                <a:latin typeface="Arial" charset="0"/>
                <a:cs typeface="Arial" charset="0"/>
              </a:rPr>
              <a:t> is toward the front and </a:t>
            </a:r>
            <a:r>
              <a:rPr lang="en-US" b="1" dirty="0" smtClean="0">
                <a:latin typeface="Arial" charset="0"/>
                <a:cs typeface="Arial" charset="0"/>
              </a:rPr>
              <a:t>posterior </a:t>
            </a:r>
            <a:r>
              <a:rPr lang="en-US" dirty="0" smtClean="0">
                <a:latin typeface="Arial" charset="0"/>
                <a:cs typeface="Arial" charset="0"/>
              </a:rPr>
              <a:t>is toward the back.</a:t>
            </a:r>
          </a:p>
          <a:p>
            <a:pPr eaLnBrk="1">
              <a:spcBef>
                <a:spcPts val="400"/>
              </a:spcBef>
              <a:buFontTx/>
              <a:buChar char="•"/>
              <a:defRPr/>
            </a:pPr>
            <a:r>
              <a:rPr lang="en-US" b="1" dirty="0" smtClean="0">
                <a:latin typeface="Arial" charset="0"/>
                <a:cs typeface="Arial" charset="0"/>
              </a:rPr>
              <a:t>Superior</a:t>
            </a:r>
            <a:r>
              <a:rPr lang="en-US" dirty="0" smtClean="0">
                <a:latin typeface="Arial" charset="0"/>
                <a:cs typeface="Arial" charset="0"/>
              </a:rPr>
              <a:t> is above, toward the head and </a:t>
            </a:r>
            <a:r>
              <a:rPr lang="en-US" b="1" dirty="0" smtClean="0">
                <a:latin typeface="Arial" charset="0"/>
                <a:cs typeface="Arial" charset="0"/>
              </a:rPr>
              <a:t>inferior </a:t>
            </a:r>
            <a:r>
              <a:rPr lang="en-US" dirty="0" smtClean="0">
                <a:latin typeface="Arial" charset="0"/>
                <a:cs typeface="Arial" charset="0"/>
              </a:rPr>
              <a:t>is below, toward the feet. </a:t>
            </a:r>
          </a:p>
          <a:p>
            <a:pPr eaLnBrk="1">
              <a:spcBef>
                <a:spcPts val="400"/>
              </a:spcBef>
              <a:buFontTx/>
              <a:buChar char="•"/>
              <a:defRPr/>
            </a:pPr>
            <a:r>
              <a:rPr lang="en-US" b="1" dirty="0" smtClean="0">
                <a:latin typeface="Arial" charset="0"/>
                <a:cs typeface="Arial" charset="0"/>
              </a:rPr>
              <a:t>Dorsal</a:t>
            </a:r>
            <a:r>
              <a:rPr lang="en-US" dirty="0" smtClean="0">
                <a:latin typeface="Arial" charset="0"/>
                <a:cs typeface="Arial" charset="0"/>
              </a:rPr>
              <a:t> is toward the back/spine and </a:t>
            </a:r>
            <a:r>
              <a:rPr lang="en-US" b="1" dirty="0" smtClean="0">
                <a:latin typeface="Arial" charset="0"/>
                <a:cs typeface="Arial" charset="0"/>
              </a:rPr>
              <a:t>ventral </a:t>
            </a:r>
            <a:r>
              <a:rPr lang="en-US" dirty="0" smtClean="0">
                <a:latin typeface="Arial" charset="0"/>
                <a:cs typeface="Arial" charset="0"/>
              </a:rPr>
              <a:t>is toward the front/belly</a:t>
            </a:r>
            <a:r>
              <a:rPr lang="en-US" b="1" dirty="0" smtClean="0">
                <a:latin typeface="Arial" charset="0"/>
                <a:cs typeface="Arial" charset="0"/>
              </a:rPr>
              <a:t>.</a:t>
            </a:r>
          </a:p>
          <a:p>
            <a:pPr eaLnBrk="1">
              <a:spcBef>
                <a:spcPts val="400"/>
              </a:spcBef>
              <a:buFontTx/>
              <a:buChar char="•"/>
              <a:defRPr/>
            </a:pPr>
            <a:r>
              <a:rPr lang="en-US" b="1" dirty="0" smtClean="0">
                <a:latin typeface="Arial" charset="0"/>
                <a:cs typeface="Arial" charset="0"/>
              </a:rPr>
              <a:t>Medial</a:t>
            </a:r>
            <a:r>
              <a:rPr lang="en-US" dirty="0" smtClean="0">
                <a:latin typeface="Arial" charset="0"/>
                <a:cs typeface="Arial" charset="0"/>
              </a:rPr>
              <a:t> is toward the midline and </a:t>
            </a:r>
            <a:r>
              <a:rPr lang="en-US" b="1" dirty="0" smtClean="0">
                <a:latin typeface="Arial" charset="0"/>
                <a:cs typeface="Arial" charset="0"/>
              </a:rPr>
              <a:t>lateral </a:t>
            </a:r>
            <a:r>
              <a:rPr lang="en-US" dirty="0" smtClean="0">
                <a:latin typeface="Arial" charset="0"/>
                <a:cs typeface="Arial" charset="0"/>
              </a:rPr>
              <a:t>is away from the midline. </a:t>
            </a:r>
          </a:p>
          <a:p>
            <a:pPr eaLnBrk="1">
              <a:spcBef>
                <a:spcPts val="400"/>
              </a:spcBef>
              <a:buFontTx/>
              <a:buChar char="•"/>
              <a:defRPr/>
            </a:pPr>
            <a:r>
              <a:rPr lang="en-US" b="1" dirty="0" smtClean="0">
                <a:latin typeface="Arial" charset="0"/>
                <a:cs typeface="Arial" charset="0"/>
              </a:rPr>
              <a:t>Proximal </a:t>
            </a:r>
            <a:r>
              <a:rPr lang="en-US" dirty="0" smtClean="0">
                <a:latin typeface="Arial" charset="0"/>
                <a:cs typeface="Arial" charset="0"/>
              </a:rPr>
              <a:t>is near a point of reference and </a:t>
            </a:r>
            <a:r>
              <a:rPr lang="en-US" b="1" dirty="0" smtClean="0">
                <a:latin typeface="Arial" charset="0"/>
                <a:cs typeface="Arial" charset="0"/>
              </a:rPr>
              <a:t>distal </a:t>
            </a:r>
            <a:r>
              <a:rPr lang="en-US" dirty="0" smtClean="0">
                <a:latin typeface="Arial" charset="0"/>
                <a:cs typeface="Arial" charset="0"/>
              </a:rPr>
              <a:t>is away from the reference. </a:t>
            </a:r>
          </a:p>
          <a:p>
            <a:pPr eaLnBrk="1">
              <a:spcBef>
                <a:spcPts val="400"/>
              </a:spcBef>
              <a:buFontTx/>
              <a:buChar char="•"/>
              <a:defRPr/>
            </a:pPr>
            <a:r>
              <a:rPr lang="en-US" b="1" dirty="0" smtClean="0">
                <a:latin typeface="Arial" charset="0"/>
                <a:cs typeface="Arial" charset="0"/>
              </a:rPr>
              <a:t>Plantar</a:t>
            </a:r>
            <a:r>
              <a:rPr lang="en-US" dirty="0" smtClean="0">
                <a:latin typeface="Arial" charset="0"/>
                <a:cs typeface="Arial" charset="0"/>
              </a:rPr>
              <a:t> refers to sole of the feet and </a:t>
            </a:r>
            <a:r>
              <a:rPr lang="en-US" b="1" dirty="0" smtClean="0">
                <a:latin typeface="Arial" charset="0"/>
                <a:cs typeface="Arial" charset="0"/>
              </a:rPr>
              <a:t>palmar </a:t>
            </a:r>
            <a:r>
              <a:rPr lang="en-US" dirty="0" smtClean="0">
                <a:latin typeface="Arial" charset="0"/>
                <a:cs typeface="Arial" charset="0"/>
              </a:rPr>
              <a:t>refers to palms of the hand</a:t>
            </a:r>
            <a:r>
              <a:rPr lang="en-US" b="1" dirty="0" smtClean="0">
                <a:latin typeface="Arial" charset="0"/>
                <a:cs typeface="Arial" charset="0"/>
              </a:rPr>
              <a:t>.</a:t>
            </a:r>
            <a:r>
              <a:rPr lang="en-US" dirty="0" smtClean="0">
                <a:latin typeface="Arial" charset="0"/>
                <a:cs typeface="Arial" charset="0"/>
              </a:rPr>
              <a:t> </a:t>
            </a:r>
          </a:p>
          <a:p>
            <a:pPr eaLnBrk="1">
              <a:spcBef>
                <a:spcPts val="400"/>
              </a:spcBef>
              <a:defRPr/>
            </a:pPr>
            <a:endParaRPr lang="en-US" dirty="0" smtClean="0">
              <a:latin typeface="Arial" charset="0"/>
              <a:cs typeface="Arial" charset="0"/>
            </a:endParaRPr>
          </a:p>
          <a:p>
            <a:pPr eaLnBrk="1" hangingPunct="1">
              <a:spcBef>
                <a:spcPts val="400"/>
              </a:spcBef>
              <a:defRPr/>
            </a:pPr>
            <a:r>
              <a:rPr lang="en-US" b="1" dirty="0" smtClean="0">
                <a:latin typeface="Arial" charset="0"/>
                <a:cs typeface="Arial" charset="0"/>
              </a:rPr>
              <a:t>Teaching Tip</a:t>
            </a:r>
          </a:p>
          <a:p>
            <a:pPr eaLnBrk="1" hangingPunct="1">
              <a:spcBef>
                <a:spcPts val="400"/>
              </a:spcBef>
              <a:defRPr/>
            </a:pPr>
            <a:r>
              <a:rPr lang="en-US" dirty="0" smtClean="0">
                <a:latin typeface="Arial" charset="0"/>
                <a:cs typeface="Arial" charset="0"/>
              </a:rPr>
              <a:t>Ask students to use the terms above to describe the relationship of various body parts to each other, such as the ankle, knee, wrist, elbow, and shoulder. </a:t>
            </a:r>
          </a:p>
          <a:p>
            <a:pPr eaLnBrk="1" hangingPunct="1">
              <a:spcBef>
                <a:spcPts val="400"/>
              </a:spcBef>
              <a:buFontTx/>
              <a:buChar char="•"/>
              <a:defRPr/>
            </a:pPr>
            <a:endParaRPr lang="en-US" dirty="0" smtClean="0">
              <a:latin typeface="Arial" charset="0"/>
              <a:cs typeface="Arial" charset="0"/>
            </a:endParaRPr>
          </a:p>
          <a:p>
            <a:pPr eaLnBrk="1" hangingPunct="1">
              <a:spcBef>
                <a:spcPts val="400"/>
              </a:spcBef>
              <a:defRPr/>
            </a:pPr>
            <a:r>
              <a:rPr lang="en-US" b="1" dirty="0" smtClean="0">
                <a:latin typeface="Arial" charset="0"/>
                <a:cs typeface="Arial" charset="0"/>
              </a:rPr>
              <a:t>Discussion Question</a:t>
            </a:r>
          </a:p>
          <a:p>
            <a:pPr eaLnBrk="1" hangingPunct="1">
              <a:spcBef>
                <a:spcPts val="400"/>
              </a:spcBef>
              <a:defRPr/>
            </a:pPr>
            <a:r>
              <a:rPr lang="en-US" dirty="0" smtClean="0">
                <a:latin typeface="Arial" charset="0"/>
                <a:cs typeface="Arial" charset="0"/>
              </a:rPr>
              <a:t>How is </a:t>
            </a:r>
            <a:r>
              <a:rPr lang="en-US" i="1" dirty="0" smtClean="0">
                <a:latin typeface="Arial" charset="0"/>
                <a:cs typeface="Arial" charset="0"/>
              </a:rPr>
              <a:t>anterior</a:t>
            </a:r>
            <a:r>
              <a:rPr lang="en-US" dirty="0" smtClean="0">
                <a:latin typeface="Arial" charset="0"/>
                <a:cs typeface="Arial" charset="0"/>
              </a:rPr>
              <a:t> and </a:t>
            </a:r>
            <a:r>
              <a:rPr lang="en-US" i="1" dirty="0" smtClean="0">
                <a:latin typeface="Arial" charset="0"/>
                <a:cs typeface="Arial" charset="0"/>
              </a:rPr>
              <a:t>posterior </a:t>
            </a:r>
            <a:r>
              <a:rPr lang="en-US" dirty="0" smtClean="0">
                <a:latin typeface="Arial" charset="0"/>
                <a:cs typeface="Arial" charset="0"/>
              </a:rPr>
              <a:t>related to </a:t>
            </a:r>
            <a:r>
              <a:rPr lang="en-US" i="1" dirty="0" smtClean="0">
                <a:latin typeface="Arial" charset="0"/>
                <a:cs typeface="Arial" charset="0"/>
              </a:rPr>
              <a:t>ventral</a:t>
            </a:r>
            <a:r>
              <a:rPr lang="en-US" dirty="0" smtClean="0">
                <a:latin typeface="Arial" charset="0"/>
                <a:cs typeface="Arial" charset="0"/>
              </a:rPr>
              <a:t> and </a:t>
            </a:r>
            <a:r>
              <a:rPr lang="en-US" i="1" dirty="0" smtClean="0">
                <a:latin typeface="Arial" charset="0"/>
                <a:cs typeface="Arial" charset="0"/>
              </a:rPr>
              <a:t>dorsal</a:t>
            </a:r>
            <a:r>
              <a:rPr lang="en-US" dirty="0" smtClean="0">
                <a:latin typeface="Arial" charset="0"/>
                <a:cs typeface="Arial" charset="0"/>
              </a:rPr>
              <a:t>? </a:t>
            </a:r>
          </a:p>
          <a:p>
            <a:pPr>
              <a:defRPr/>
            </a:pPr>
            <a:endParaRPr lang="en-US" dirty="0"/>
          </a:p>
        </p:txBody>
      </p:sp>
      <p:sp>
        <p:nvSpPr>
          <p:cNvPr id="2027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3360B0D7-1268-4C5A-9B32-ADDF15E3E234}" type="slidenum">
              <a:rPr lang="en-US" smtClean="0">
                <a:latin typeface="Calibri" pitchFamily="34" charset="0"/>
              </a:rPr>
              <a:pPr eaLnBrk="1" hangingPunct="1">
                <a:defRPr/>
              </a:pPr>
              <a:t>7</a:t>
            </a:fld>
            <a:endParaRPr lang="en-US" smtClean="0">
              <a:latin typeface="Calibri" pitchFamily="34" charset="0"/>
            </a:endParaRPr>
          </a:p>
        </p:txBody>
      </p:sp>
    </p:spTree>
    <p:extLst>
      <p:ext uri="{BB962C8B-B14F-4D97-AF65-F5344CB8AC3E}">
        <p14:creationId xmlns:p14="http://schemas.microsoft.com/office/powerpoint/2010/main" val="4054954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B. Cells use oxygen to take available nutrients and turn them into chemical energy through metabolism.</a:t>
            </a:r>
            <a:endParaRPr lang="en-IN" altLang="en-US" b="1">
              <a:latin typeface="Times New Roman" charset="0"/>
              <a:ea typeface="MS PGothic" charset="-128"/>
            </a:endParaRPr>
          </a:p>
          <a:p>
            <a:r>
              <a:rPr lang="en-US" altLang="en-US">
                <a:latin typeface="Times New Roman" charset="0"/>
                <a:ea typeface="MS PGothic" charset="-128"/>
              </a:rPr>
              <a:t>	1. Adenosine triphosphate (ATP) is used to store energy.</a:t>
            </a:r>
            <a:endParaRPr lang="en-IN" altLang="en-US" b="1">
              <a:latin typeface="Times New Roman" charset="0"/>
              <a:ea typeface="MS PGothic" charset="-128"/>
            </a:endParaRPr>
          </a:p>
          <a:p>
            <a:r>
              <a:rPr lang="en-US" altLang="en-US">
                <a:latin typeface="Times New Roman" charset="0"/>
                <a:ea typeface="MS PGothic" charset="-128"/>
              </a:rPr>
              <a:t>	2. Aerobic metabolism uses oxygen.</a:t>
            </a:r>
            <a:endParaRPr lang="en-IN" altLang="en-US" b="1">
              <a:latin typeface="Times New Roman" charset="0"/>
              <a:ea typeface="MS PGothic" charset="-128"/>
            </a:endParaRPr>
          </a:p>
          <a:p>
            <a:r>
              <a:rPr lang="en-US" altLang="en-US">
                <a:latin typeface="Times New Roman" charset="0"/>
                <a:ea typeface="MS PGothic" charset="-128"/>
              </a:rPr>
              <a:t>	3. Cells switch to anaerobic metabolism when oxygen is limited.</a:t>
            </a:r>
            <a:endParaRPr lang="en-IN" altLang="en-US" b="1">
              <a:latin typeface="Times New Roman" charset="0"/>
              <a:ea typeface="MS PGothic" charset="-128"/>
            </a:endParaRPr>
          </a:p>
          <a:p>
            <a:r>
              <a:rPr lang="en-US" altLang="en-US">
                <a:latin typeface="Times New Roman" charset="0"/>
                <a:ea typeface="MS PGothic" charset="-128"/>
              </a:rPr>
              <a:t>	4. Movement of oxygen, waste, and nutrients occurs by diffusion.</a:t>
            </a:r>
            <a:endParaRPr lang="en-IN" altLang="en-US" b="1">
              <a:latin typeface="Times New Roman" charset="0"/>
              <a:ea typeface="MS PGothic" charset="-128"/>
            </a:endParaRP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B2AF48CC-B410-5143-BD67-C22437F61D47}" type="slidenum">
              <a:rPr lang="en-US" altLang="en-US" sz="1200"/>
              <a:pPr eaLnBrk="1" hangingPunct="1"/>
              <a:t>81</a:t>
            </a:fld>
            <a:endParaRPr lang="en-US" altLang="en-US" sz="1200"/>
          </a:p>
        </p:txBody>
      </p:sp>
    </p:spTree>
    <p:extLst>
      <p:ext uri="{BB962C8B-B14F-4D97-AF65-F5344CB8AC3E}">
        <p14:creationId xmlns:p14="http://schemas.microsoft.com/office/powerpoint/2010/main" val="2045311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XXI. Pathophysiology</a:t>
            </a:r>
          </a:p>
          <a:p>
            <a:r>
              <a:rPr lang="en-US" altLang="en-US">
                <a:latin typeface="Times New Roman" charset="0"/>
                <a:ea typeface="MS PGothic" charset="-128"/>
              </a:rPr>
              <a:t>A. Pathophysiology is the study of functional changes that occur when the body reacts to disease.</a:t>
            </a:r>
            <a:endParaRPr lang="en-IN" altLang="en-US" b="1">
              <a:latin typeface="Times New Roman" charset="0"/>
              <a:ea typeface="MS PGothic" charset="-128"/>
            </a:endParaRPr>
          </a:p>
          <a:p>
            <a:r>
              <a:rPr lang="en-US" altLang="en-US">
                <a:latin typeface="Times New Roman" charset="0"/>
                <a:ea typeface="MS PGothic" charset="-128"/>
              </a:rPr>
              <a:t>B. Respiratory compromise is the inability to move gas effectively.</a:t>
            </a:r>
            <a:endParaRPr lang="en-IN" altLang="en-US" b="1">
              <a:latin typeface="Times New Roman" charset="0"/>
              <a:ea typeface="MS PGothic" charset="-128"/>
            </a:endParaRPr>
          </a:p>
          <a:p>
            <a:r>
              <a:rPr lang="en-US" altLang="en-US">
                <a:latin typeface="Times New Roman" charset="0"/>
                <a:ea typeface="MS PGothic" charset="-128"/>
              </a:rPr>
              <a:t>	1. Can lead to:</a:t>
            </a:r>
            <a:endParaRPr lang="en-IN" altLang="en-US" b="1">
              <a:latin typeface="Times New Roman" charset="0"/>
              <a:ea typeface="MS PGothic" charset="-128"/>
            </a:endParaRPr>
          </a:p>
          <a:p>
            <a:r>
              <a:rPr lang="en-US" altLang="en-US" b="1">
                <a:latin typeface="Times New Roman" charset="0"/>
                <a:ea typeface="MS PGothic" charset="-128"/>
              </a:rPr>
              <a:t>		</a:t>
            </a:r>
            <a:r>
              <a:rPr lang="en-US" altLang="en-US">
                <a:latin typeface="Times New Roman" charset="0"/>
                <a:ea typeface="MS PGothic" charset="-128"/>
              </a:rPr>
              <a:t>a. Hypoxia: decreased level of oxygen in the body</a:t>
            </a:r>
            <a:endParaRPr lang="en-IN" altLang="en-US">
              <a:latin typeface="Times New Roman" charset="0"/>
              <a:ea typeface="MS PGothic" charset="-128"/>
            </a:endParaRPr>
          </a:p>
          <a:p>
            <a:r>
              <a:rPr lang="en-US" altLang="en-US">
                <a:latin typeface="Times New Roman" charset="0"/>
                <a:ea typeface="MS PGothic" charset="-128"/>
              </a:rPr>
              <a:t>		b. Hypercarbia: elevated level of carbon dioxide in the body</a:t>
            </a:r>
            <a:endParaRPr lang="en-IN" altLang="en-US">
              <a:latin typeface="Times New Roman" charset="0"/>
              <a:ea typeface="MS PGothic" charset="-128"/>
            </a:endParaRPr>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6CFA15B8-8B3D-284F-86DA-C9693A07359A}" type="slidenum">
              <a:rPr lang="en-US" altLang="en-US" sz="1200"/>
              <a:pPr eaLnBrk="1" hangingPunct="1"/>
              <a:t>82</a:t>
            </a:fld>
            <a:endParaRPr lang="en-US" altLang="en-US" sz="1200"/>
          </a:p>
        </p:txBody>
      </p:sp>
    </p:spTree>
    <p:extLst>
      <p:ext uri="{BB962C8B-B14F-4D97-AF65-F5344CB8AC3E}">
        <p14:creationId xmlns:p14="http://schemas.microsoft.com/office/powerpoint/2010/main" val="772264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3. Factors that impair respiration:</a:t>
            </a:r>
            <a:endParaRPr lang="en-IN" altLang="en-US">
              <a:latin typeface="Times New Roman" charset="0"/>
              <a:ea typeface="MS PGothic" charset="-128"/>
            </a:endParaRPr>
          </a:p>
          <a:p>
            <a:r>
              <a:rPr lang="en-US" altLang="en-US">
                <a:latin typeface="Times New Roman" charset="0"/>
                <a:ea typeface="MS PGothic" charset="-128"/>
              </a:rPr>
              <a:t>	a. Change in the atmosphere</a:t>
            </a:r>
            <a:endParaRPr lang="en-IN" altLang="en-US">
              <a:latin typeface="Times New Roman" charset="0"/>
              <a:ea typeface="MS PGothic" charset="-128"/>
            </a:endParaRPr>
          </a:p>
          <a:p>
            <a:r>
              <a:rPr lang="en-US" altLang="en-US">
                <a:latin typeface="Times New Roman" charset="0"/>
                <a:ea typeface="MS PGothic" charset="-128"/>
              </a:rPr>
              <a:t>	b. High altitudes</a:t>
            </a:r>
            <a:endParaRPr lang="en-IN" altLang="en-US">
              <a:latin typeface="Times New Roman" charset="0"/>
              <a:ea typeface="MS PGothic" charset="-128"/>
            </a:endParaRPr>
          </a:p>
          <a:p>
            <a:r>
              <a:rPr lang="en-US" altLang="en-US">
                <a:latin typeface="Times New Roman" charset="0"/>
                <a:ea typeface="MS PGothic" charset="-128"/>
              </a:rPr>
              <a:t>	c. Impaired movement of the gas across the cell membrane</a:t>
            </a:r>
            <a:endParaRPr lang="en-IN" altLang="en-US">
              <a:latin typeface="Times New Roman" charset="0"/>
              <a:ea typeface="MS PGothic" charset="-128"/>
            </a:endParaRPr>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0319466A-8CD0-0E49-9B08-5E72125244B1}" type="slidenum">
              <a:rPr lang="en-US" altLang="en-US" sz="1200"/>
              <a:pPr eaLnBrk="1" hangingPunct="1"/>
              <a:t>83</a:t>
            </a:fld>
            <a:endParaRPr lang="en-US" altLang="en-US" sz="1200"/>
          </a:p>
        </p:txBody>
      </p:sp>
    </p:spTree>
    <p:extLst>
      <p:ext uri="{BB962C8B-B14F-4D97-AF65-F5344CB8AC3E}">
        <p14:creationId xmlns:p14="http://schemas.microsoft.com/office/powerpoint/2010/main" val="506742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2. Factors that impair ventilation:</a:t>
            </a:r>
            <a:endParaRPr lang="en-IN" altLang="en-US">
              <a:latin typeface="Times New Roman" charset="0"/>
              <a:ea typeface="MS PGothic" charset="-128"/>
            </a:endParaRPr>
          </a:p>
          <a:p>
            <a:r>
              <a:rPr lang="en-US" altLang="en-US">
                <a:latin typeface="Times New Roman" charset="0"/>
                <a:ea typeface="MS PGothic" charset="-128"/>
              </a:rPr>
              <a:t>	a. Blocked airway</a:t>
            </a:r>
            <a:endParaRPr lang="en-IN" altLang="en-US">
              <a:latin typeface="Times New Roman" charset="0"/>
              <a:ea typeface="MS PGothic" charset="-128"/>
            </a:endParaRPr>
          </a:p>
          <a:p>
            <a:r>
              <a:rPr lang="en-US" altLang="en-US">
                <a:latin typeface="Times New Roman" charset="0"/>
                <a:ea typeface="MS PGothic" charset="-128"/>
              </a:rPr>
              <a:t>	b. Impairment of the muscles of breathing</a:t>
            </a:r>
            <a:endParaRPr lang="en-IN" altLang="en-US">
              <a:latin typeface="Times New Roman" charset="0"/>
              <a:ea typeface="MS PGothic" charset="-128"/>
            </a:endParaRPr>
          </a:p>
          <a:p>
            <a:r>
              <a:rPr lang="en-US" altLang="en-US">
                <a:latin typeface="Times New Roman" charset="0"/>
                <a:ea typeface="MS PGothic" charset="-128"/>
              </a:rPr>
              <a:t>	c. Physiologic obstruction of the airway (eg, asthma attack)</a:t>
            </a:r>
            <a:endParaRPr lang="en-IN" altLang="en-US">
              <a:latin typeface="Times New Roman" charset="0"/>
              <a:ea typeface="MS PGothic" charset="-128"/>
            </a:endParaRPr>
          </a:p>
          <a:p>
            <a:r>
              <a:rPr lang="en-US" altLang="en-US">
                <a:latin typeface="Times New Roman" charset="0"/>
                <a:ea typeface="MS PGothic" charset="-128"/>
              </a:rPr>
              <a:t>	d. Numerous other factors</a:t>
            </a:r>
            <a:endParaRPr lang="en-IN" altLang="en-US">
              <a:latin typeface="Times New Roman" charset="0"/>
              <a:ea typeface="MS PGothic" charset="-128"/>
            </a:endParaRPr>
          </a:p>
        </p:txBody>
      </p:sp>
      <p:sp>
        <p:nvSpPr>
          <p:cNvPr id="193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4924C71F-182E-D844-AD92-5944762BC447}" type="slidenum">
              <a:rPr lang="en-US" altLang="en-US" sz="1200"/>
              <a:pPr eaLnBrk="1" hangingPunct="1"/>
              <a:t>84</a:t>
            </a:fld>
            <a:endParaRPr lang="en-US" altLang="en-US" sz="1200"/>
          </a:p>
        </p:txBody>
      </p:sp>
    </p:spTree>
    <p:extLst>
      <p:ext uri="{BB962C8B-B14F-4D97-AF65-F5344CB8AC3E}">
        <p14:creationId xmlns:p14="http://schemas.microsoft.com/office/powerpoint/2010/main" val="61616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C. Effects of respiratory compromise on the body</a:t>
            </a:r>
            <a:endParaRPr lang="en-IN" altLang="en-US">
              <a:latin typeface="Times New Roman" charset="0"/>
              <a:ea typeface="MS PGothic" charset="-128"/>
            </a:endParaRPr>
          </a:p>
          <a:p>
            <a:r>
              <a:rPr lang="en-US" altLang="en-US">
                <a:latin typeface="Times New Roman" charset="0"/>
                <a:ea typeface="MS PGothic" charset="-128"/>
              </a:rPr>
              <a:t>	1. Oxygen levels throughout the body fall and carbon dioxide levels rise.</a:t>
            </a:r>
            <a:endParaRPr lang="en-IN" altLang="en-US">
              <a:latin typeface="Times New Roman" charset="0"/>
              <a:ea typeface="MS PGothic" charset="-128"/>
            </a:endParaRPr>
          </a:p>
          <a:p>
            <a:r>
              <a:rPr lang="en-US" altLang="en-US">
                <a:latin typeface="Times New Roman" charset="0"/>
                <a:ea typeface="MS PGothic" charset="-128"/>
              </a:rPr>
              <a:t>	2. The brain detects an increase in carbon dioxide levels.</a:t>
            </a:r>
            <a:endParaRPr lang="en-IN" altLang="en-US">
              <a:latin typeface="Times New Roman" charset="0"/>
              <a:ea typeface="MS PGothic" charset="-128"/>
            </a:endParaRPr>
          </a:p>
          <a:p>
            <a:r>
              <a:rPr lang="en-US" altLang="en-US">
                <a:latin typeface="Times New Roman" charset="0"/>
                <a:ea typeface="MS PGothic" charset="-128"/>
              </a:rPr>
              <a:t>	3. The body increases its respiratory rate in an attempt to return the carbon dioxide levels to normal.</a:t>
            </a:r>
            <a:endParaRPr lang="en-IN" altLang="en-US">
              <a:latin typeface="Times New Roman" charset="0"/>
              <a:ea typeface="MS PGothic" charset="-128"/>
            </a:endParaRPr>
          </a:p>
          <a:p>
            <a:r>
              <a:rPr lang="en-US" altLang="en-US">
                <a:latin typeface="Times New Roman" charset="0"/>
                <a:ea typeface="MS PGothic" charset="-128"/>
              </a:rPr>
              <a:t>	4. If increased respiratory does not occur or is not effective in returning the carbon dioxide levels to normal, the blood will become more acidic.</a:t>
            </a:r>
            <a:endParaRPr lang="en-IN" altLang="en-US">
              <a:latin typeface="Times New Roman" charset="0"/>
              <a:ea typeface="MS PGothic" charset="-128"/>
            </a:endParaRPr>
          </a:p>
          <a:p>
            <a:r>
              <a:rPr lang="en-US" altLang="en-US">
                <a:latin typeface="Times New Roman" charset="0"/>
                <a:ea typeface="MS PGothic" charset="-128"/>
              </a:rPr>
              <a:t>	5. Blood oxygen levels will begin to fall, which will cause the brain to issue further commands to breathe.</a:t>
            </a:r>
            <a:endParaRPr lang="en-IN" altLang="en-US">
              <a:latin typeface="Times New Roman" charset="0"/>
              <a:ea typeface="MS PGothic" charset="-128"/>
            </a:endParaRPr>
          </a:p>
        </p:txBody>
      </p:sp>
      <p:sp>
        <p:nvSpPr>
          <p:cNvPr id="195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5EB87BA0-AEDD-404A-A1FB-40369837356A}" type="slidenum">
              <a:rPr lang="en-US" altLang="en-US" sz="1200"/>
              <a:pPr eaLnBrk="1" hangingPunct="1"/>
              <a:t>85</a:t>
            </a:fld>
            <a:endParaRPr lang="en-US" altLang="en-US" sz="1200"/>
          </a:p>
        </p:txBody>
      </p:sp>
    </p:spTree>
    <p:extLst>
      <p:ext uri="{BB962C8B-B14F-4D97-AF65-F5344CB8AC3E}">
        <p14:creationId xmlns:p14="http://schemas.microsoft.com/office/powerpoint/2010/main" val="2044705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D. Shock</a:t>
            </a:r>
            <a:endParaRPr lang="en-IN" altLang="en-US">
              <a:latin typeface="Times New Roman" charset="0"/>
              <a:ea typeface="MS PGothic" charset="-128"/>
            </a:endParaRPr>
          </a:p>
          <a:p>
            <a:r>
              <a:rPr lang="en-US" altLang="en-US">
                <a:latin typeface="Times New Roman" charset="0"/>
                <a:ea typeface="MS PGothic" charset="-128"/>
              </a:rPr>
              <a:t>	1. A condition in which organs and tissue receive an inadequate flow of blood and oxygen</a:t>
            </a:r>
            <a:endParaRPr lang="en-IN" altLang="en-US">
              <a:latin typeface="Times New Roman" charset="0"/>
              <a:ea typeface="MS PGothic" charset="-128"/>
            </a:endParaRPr>
          </a:p>
          <a:p>
            <a:r>
              <a:rPr lang="en-US" altLang="en-US">
                <a:latin typeface="Times New Roman" charset="0"/>
                <a:ea typeface="MS PGothic" charset="-128"/>
              </a:rPr>
              <a:t>	2. Impaired oxygen delivery causes cellular hypoxia, which leads to anaerobic metabolism, lactic acid production, and organ dysfunction.</a:t>
            </a:r>
            <a:endParaRPr lang="en-IN" altLang="en-US">
              <a:latin typeface="Times New Roman" charset="0"/>
              <a:ea typeface="MS PGothic" charset="-128"/>
            </a:endParaRPr>
          </a:p>
          <a:p>
            <a:r>
              <a:rPr lang="en-US" altLang="en-US">
                <a:latin typeface="Times New Roman" charset="0"/>
                <a:ea typeface="MS PGothic" charset="-128"/>
              </a:rPr>
              <a:t>	3. Shock is categorized into several types depending on the cause.</a:t>
            </a:r>
            <a:endParaRPr lang="en-IN" altLang="en-US">
              <a:latin typeface="Times New Roman" charset="0"/>
              <a:ea typeface="MS PGothic" charset="-128"/>
            </a:endParaRPr>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6034BBD8-BFBC-1E45-B9E5-5EE8EA1A5C66}" type="slidenum">
              <a:rPr lang="en-US" altLang="en-US" sz="1200"/>
              <a:pPr eaLnBrk="1" hangingPunct="1"/>
              <a:t>86</a:t>
            </a:fld>
            <a:endParaRPr lang="en-US" altLang="en-US" sz="1200"/>
          </a:p>
        </p:txBody>
      </p:sp>
    </p:spTree>
    <p:extLst>
      <p:ext uri="{BB962C8B-B14F-4D97-AF65-F5344CB8AC3E}">
        <p14:creationId xmlns:p14="http://schemas.microsoft.com/office/powerpoint/2010/main" val="13261199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E. The effects of shock on the body are similar to those of respiratory compromise.</a:t>
            </a:r>
            <a:endParaRPr lang="en-IN" altLang="en-US">
              <a:latin typeface="Times New Roman" charset="0"/>
              <a:ea typeface="MS PGothic" charset="-128"/>
            </a:endParaRPr>
          </a:p>
          <a:p>
            <a:r>
              <a:rPr lang="en-US" altLang="en-US">
                <a:latin typeface="Times New Roman" charset="0"/>
                <a:ea typeface="MS PGothic" charset="-128"/>
              </a:rPr>
              <a:t>	1. The level of oxygen supplied to the tissues falls.</a:t>
            </a:r>
            <a:endParaRPr lang="en-IN" altLang="en-US">
              <a:latin typeface="Times New Roman" charset="0"/>
              <a:ea typeface="MS PGothic" charset="-128"/>
            </a:endParaRPr>
          </a:p>
          <a:p>
            <a:r>
              <a:rPr lang="en-US" altLang="en-US">
                <a:latin typeface="Times New Roman" charset="0"/>
                <a:ea typeface="MS PGothic" charset="-128"/>
              </a:rPr>
              <a:t>	2. Cells engage in anaerobic metabolism, resulting in lactic acid production.</a:t>
            </a:r>
            <a:endParaRPr lang="en-IN" altLang="en-US">
              <a:latin typeface="Times New Roman" charset="0"/>
              <a:ea typeface="MS PGothic" charset="-128"/>
            </a:endParaRPr>
          </a:p>
          <a:p>
            <a:r>
              <a:rPr lang="en-US" altLang="en-US">
                <a:latin typeface="Times New Roman" charset="0"/>
                <a:ea typeface="MS PGothic" charset="-128"/>
              </a:rPr>
              <a:t>	3. Severe metabolic acidosis ensues, leading to increased levels of carbon dioxide within the blood.</a:t>
            </a:r>
            <a:endParaRPr lang="en-IN" altLang="en-US">
              <a:latin typeface="Times New Roman" charset="0"/>
              <a:ea typeface="MS PGothic" charset="-128"/>
            </a:endParaRPr>
          </a:p>
          <a:p>
            <a:r>
              <a:rPr lang="en-US" altLang="en-US">
                <a:latin typeface="Times New Roman" charset="0"/>
                <a:ea typeface="MS PGothic" charset="-128"/>
              </a:rPr>
              <a:t>	4. Baroreceptors detect decreased blood pressure and initiate the release of epinephrine and norepinephrine.</a:t>
            </a:r>
            <a:endParaRPr lang="en-IN" altLang="en-US">
              <a:latin typeface="Times New Roman" charset="0"/>
              <a:ea typeface="MS PGothic" charset="-128"/>
            </a:endParaRPr>
          </a:p>
          <a:p>
            <a:r>
              <a:rPr lang="en-US" altLang="en-US">
                <a:latin typeface="Times New Roman" charset="0"/>
                <a:ea typeface="MS PGothic" charset="-128"/>
              </a:rPr>
              <a:t>	5. The heart rate increases, the heart beats more forcefully, and blood vessels constrict.</a:t>
            </a:r>
            <a:endParaRPr lang="en-IN" altLang="en-US">
              <a:latin typeface="Times New Roman" charset="0"/>
              <a:ea typeface="MS PGothic" charset="-128"/>
            </a:endParaRPr>
          </a:p>
          <a:p>
            <a:r>
              <a:rPr lang="en-US" altLang="en-US">
                <a:latin typeface="Times New Roman" charset="0"/>
                <a:ea typeface="MS PGothic" charset="-128"/>
              </a:rPr>
              <a:t>	6. Interstitial fluid moves into the capillaries.</a:t>
            </a:r>
            <a:endParaRPr lang="en-IN" altLang="en-US">
              <a:latin typeface="Times New Roman" charset="0"/>
              <a:ea typeface="MS PGothic" charset="-128"/>
            </a:endParaRP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916AB374-32C2-0345-B33A-362582E5C69C}" type="slidenum">
              <a:rPr lang="en-US" altLang="en-US" sz="1200"/>
              <a:pPr eaLnBrk="1" hangingPunct="1"/>
              <a:t>87</a:t>
            </a:fld>
            <a:endParaRPr lang="en-US" altLang="en-US" sz="1200"/>
          </a:p>
        </p:txBody>
      </p:sp>
    </p:spTree>
    <p:extLst>
      <p:ext uri="{BB962C8B-B14F-4D97-AF65-F5344CB8AC3E}">
        <p14:creationId xmlns:p14="http://schemas.microsoft.com/office/powerpoint/2010/main" val="1512694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MS PGothic" charset="-128"/>
              </a:rPr>
              <a:t>Lecture Outline </a:t>
            </a:r>
          </a:p>
          <a:p>
            <a:endParaRPr lang="en-US" altLang="en-US">
              <a:latin typeface="Times New Roman" charset="0"/>
              <a:ea typeface="MS PGothic" charset="-128"/>
            </a:endParaRPr>
          </a:p>
          <a:p>
            <a:r>
              <a:rPr lang="en-US" altLang="en-US">
                <a:latin typeface="Times New Roman" charset="0"/>
                <a:ea typeface="MS PGothic" charset="-128"/>
              </a:rPr>
              <a:t>F. Impairment of cellular metabolism results in the inability to properly use oxygen and glucose at the cellular level.</a:t>
            </a:r>
            <a:endParaRPr lang="en-IN" altLang="en-US">
              <a:latin typeface="Times New Roman" charset="0"/>
              <a:ea typeface="MS PGothic" charset="-128"/>
            </a:endParaRPr>
          </a:p>
          <a:p>
            <a:r>
              <a:rPr lang="en-US" altLang="en-US">
                <a:latin typeface="Times New Roman" charset="0"/>
                <a:ea typeface="MS PGothic" charset="-128"/>
              </a:rPr>
              <a:t>	1. When there is inadequate oxygen, cells will create energy through anaerobic metabolism.</a:t>
            </a:r>
            <a:endParaRPr lang="en-IN" altLang="en-US">
              <a:latin typeface="Times New Roman" charset="0"/>
              <a:ea typeface="MS PGothic" charset="-128"/>
            </a:endParaRPr>
          </a:p>
          <a:p>
            <a:r>
              <a:rPr lang="en-US" altLang="en-US">
                <a:latin typeface="Times New Roman" charset="0"/>
                <a:ea typeface="MS PGothic" charset="-128"/>
              </a:rPr>
              <a:t>		a. Can result in metabolic acidosis</a:t>
            </a:r>
            <a:endParaRPr lang="en-IN" altLang="en-US">
              <a:latin typeface="Times New Roman" charset="0"/>
              <a:ea typeface="MS PGothic" charset="-128"/>
            </a:endParaRPr>
          </a:p>
          <a:p>
            <a:r>
              <a:rPr lang="en-US" altLang="en-US">
                <a:latin typeface="Times New Roman" charset="0"/>
                <a:ea typeface="MS PGothic" charset="-128"/>
              </a:rPr>
              <a:t>		b. Requires more energy than when using glucose for fuel</a:t>
            </a:r>
            <a:endParaRPr lang="en-IN" altLang="en-US">
              <a:latin typeface="Times New Roman" charset="0"/>
              <a:ea typeface="MS PGothic" charset="-128"/>
            </a:endParaRPr>
          </a:p>
          <a:p>
            <a:r>
              <a:rPr lang="en-US" altLang="en-US">
                <a:latin typeface="Times New Roman" charset="0"/>
                <a:ea typeface="MS PGothic" charset="-128"/>
              </a:rPr>
              <a:t>		c. Decreases the blood’s ability to effectively carry oxygen to the cells</a:t>
            </a:r>
            <a:endParaRPr lang="en-IN" altLang="en-US">
              <a:latin typeface="Times New Roman" charset="0"/>
              <a:ea typeface="MS PGothic" charset="-128"/>
            </a:endParaRPr>
          </a:p>
          <a:p>
            <a:r>
              <a:rPr lang="en-US" altLang="en-US">
                <a:latin typeface="Times New Roman" charset="0"/>
                <a:ea typeface="MS PGothic" charset="-128"/>
              </a:rPr>
              <a:t>		d. Decreases the functioning of oxygen within the cell</a:t>
            </a:r>
            <a:endParaRPr lang="en-IN" altLang="en-US">
              <a:latin typeface="Times New Roman" charset="0"/>
              <a:ea typeface="MS PGothic" charset="-128"/>
            </a:endParaRPr>
          </a:p>
          <a:p>
            <a:r>
              <a:rPr lang="en-US" altLang="en-US">
                <a:latin typeface="Times New Roman" charset="0"/>
                <a:ea typeface="MS PGothic" charset="-128"/>
              </a:rPr>
              <a:t>		e. Brain cells cannot use alternative fuels.</a:t>
            </a:r>
            <a:endParaRPr lang="en-IN" altLang="en-US">
              <a:latin typeface="Times New Roman" charset="0"/>
              <a:ea typeface="MS PGothic" charset="-128"/>
            </a:endParaRPr>
          </a:p>
          <a:p>
            <a:r>
              <a:rPr lang="en-US" altLang="en-US">
                <a:latin typeface="Times New Roman" charset="0"/>
                <a:ea typeface="MS PGothic" charset="-128"/>
              </a:rPr>
              <a:t>			i. If their supply of glucose decreases dramatically, brain cells will quickly become damaged or die.</a:t>
            </a:r>
            <a:endParaRPr lang="en-IN" altLang="en-US">
              <a:latin typeface="Times New Roman" charset="0"/>
              <a:ea typeface="MS PGothic" charset="-128"/>
            </a:endParaRPr>
          </a:p>
          <a:p>
            <a:r>
              <a:rPr lang="en-US" altLang="en-US">
                <a:latin typeface="Times New Roman" charset="0"/>
                <a:ea typeface="MS PGothic" charset="-128"/>
              </a:rPr>
              <a:t>		f. Cellular injury, up to a point, may be repairable if normal tissue perfusion is restored.</a:t>
            </a:r>
            <a:endParaRPr lang="en-IN" altLang="en-US">
              <a:latin typeface="Times New Roman" charset="0"/>
              <a:ea typeface="MS PGothic" charset="-128"/>
            </a:endParaRPr>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A01CC452-6D27-F94F-82AF-B990BED92FB9}" type="slidenum">
              <a:rPr lang="en-US" altLang="en-US" sz="1200"/>
              <a:pPr eaLnBrk="1" hangingPunct="1"/>
              <a:t>88</a:t>
            </a:fld>
            <a:endParaRPr lang="en-US" altLang="en-US" sz="1200"/>
          </a:p>
        </p:txBody>
      </p:sp>
    </p:spTree>
    <p:extLst>
      <p:ext uri="{BB962C8B-B14F-4D97-AF65-F5344CB8AC3E}">
        <p14:creationId xmlns:p14="http://schemas.microsoft.com/office/powerpoint/2010/main" val="194130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a:t>
            </a:r>
            <a:r>
              <a:rPr lang="en-US" altLang="en-US" b="1" i="1" smtClean="0">
                <a:latin typeface="Arial" charset="0"/>
                <a:cs typeface="Arial" charset="0"/>
              </a:rPr>
              <a:t> </a:t>
            </a:r>
            <a:r>
              <a:rPr lang="en-US" altLang="en-US" b="1" smtClean="0">
                <a:latin typeface="Arial" charset="0"/>
                <a:cs typeface="Arial" charset="0"/>
              </a:rPr>
              <a:t>midaxillary line</a:t>
            </a:r>
            <a:r>
              <a:rPr lang="en-US" altLang="en-US" smtClean="0">
                <a:latin typeface="Arial" charset="0"/>
                <a:cs typeface="Arial" charset="0"/>
              </a:rPr>
              <a:t> is an imaginary line that divides the body into anterior and posterior planes.  The imaginary line is from the middle of the armpit to the ankle.  Midaxillary</a:t>
            </a:r>
            <a:r>
              <a:rPr lang="en-US" altLang="en-US" i="1" smtClean="0">
                <a:latin typeface="Arial" charset="0"/>
                <a:cs typeface="Arial" charset="0"/>
              </a:rPr>
              <a:t> </a:t>
            </a:r>
            <a:r>
              <a:rPr lang="en-US" altLang="en-US" smtClean="0">
                <a:latin typeface="Arial" charset="0"/>
                <a:cs typeface="Arial" charset="0"/>
              </a:rPr>
              <a:t>refers to the center of the armpit (axilla). </a:t>
            </a:r>
            <a:endParaRPr lang="en-US" altLang="en-US" b="1" smtClean="0">
              <a:latin typeface="Arial" charset="0"/>
              <a:cs typeface="Arial" charset="0"/>
            </a:endParaRPr>
          </a:p>
          <a:p>
            <a:pPr eaLnBrk="1" hangingPunct="1">
              <a:spcBef>
                <a:spcPts val="400"/>
              </a:spcBef>
              <a:buFontTx/>
              <a:buChar char="•"/>
            </a:pPr>
            <a:r>
              <a:rPr lang="en-US" altLang="en-US" b="1" i="1" smtClean="0">
                <a:latin typeface="Arial" charset="0"/>
                <a:cs typeface="Arial" charset="0"/>
              </a:rPr>
              <a:t> </a:t>
            </a:r>
            <a:r>
              <a:rPr lang="en-US" altLang="en-US" b="1" smtClean="0">
                <a:latin typeface="Arial" charset="0"/>
                <a:cs typeface="Arial" charset="0"/>
              </a:rPr>
              <a:t>Midclavicular</a:t>
            </a:r>
            <a:r>
              <a:rPr lang="en-US" altLang="en-US" i="1" smtClean="0">
                <a:latin typeface="Arial" charset="0"/>
                <a:cs typeface="Arial" charset="0"/>
              </a:rPr>
              <a:t> </a:t>
            </a:r>
            <a:r>
              <a:rPr lang="en-US" altLang="en-US" smtClean="0">
                <a:latin typeface="Arial" charset="0"/>
                <a:cs typeface="Arial" charset="0"/>
              </a:rPr>
              <a:t>refers to the center of each of the collarbones (clavicle). The midclavicular line extends from the center of either collarbone down the anterior thorax. </a:t>
            </a:r>
          </a:p>
          <a:p>
            <a:pPr eaLnBrk="1" hangingPunct="1">
              <a:spcBef>
                <a:spcPts val="400"/>
              </a:spcBef>
            </a:pPr>
            <a:endParaRPr lang="en-US" altLang="en-US" smtClean="0">
              <a:latin typeface="Arial" charset="0"/>
              <a:cs typeface="Arial" charset="0"/>
            </a:endParaRPr>
          </a:p>
          <a:p>
            <a:pPr eaLnBrk="1" hangingPunct="1">
              <a:spcBef>
                <a:spcPts val="400"/>
              </a:spcBef>
            </a:pPr>
            <a:r>
              <a:rPr lang="en-US" altLang="en-US" b="1" smtClean="0">
                <a:latin typeface="Arial" charset="0"/>
                <a:cs typeface="Arial" charset="0"/>
              </a:rPr>
              <a:t>Class Activity</a:t>
            </a:r>
          </a:p>
          <a:p>
            <a:pPr eaLnBrk="1" hangingPunct="1">
              <a:spcBef>
                <a:spcPts val="400"/>
              </a:spcBef>
            </a:pPr>
            <a:r>
              <a:rPr lang="en-US" altLang="en-US" smtClean="0">
                <a:latin typeface="Arial" charset="0"/>
                <a:cs typeface="Arial" charset="0"/>
              </a:rPr>
              <a:t>Divide students into pairs. Give each pair a length of masking or adhesive tape that students will tear into smaller pieces during the exercise. During the exercise, two pairs of students at a time will come to the front of the class. The first pair will turn their backs so they cannot see the second pair. One of the second pair will place a piece of tape somewhere on his partner. The class will describe to the first pair, using anatomical and directional terms, the location of the tape. For example, “Two inches inferior to the right elbow, on the posterior aspect.” Without looking, one of the first pair will try to place a piece of tape in the location described by the class. </a:t>
            </a:r>
          </a:p>
        </p:txBody>
      </p:sp>
      <p:sp>
        <p:nvSpPr>
          <p:cNvPr id="1781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6EDA2E0-08BC-4BEE-AEA7-48E4DBB82B54}" type="slidenum">
              <a:rPr lang="en-US" altLang="en-US">
                <a:latin typeface="Calibri" pitchFamily="34" charset="0"/>
                <a:cs typeface="Arial" charset="0"/>
              </a:rPr>
              <a:pPr algn="r" eaLnBrk="1" hangingPunct="1">
                <a:spcBef>
                  <a:spcPct val="0"/>
                </a:spcBef>
              </a:pPr>
              <a:t>8</a:t>
            </a:fld>
            <a:endParaRPr lang="en-US" altLang="en-US">
              <a:latin typeface="Calibri" pitchFamily="34" charset="0"/>
              <a:cs typeface="Arial" charset="0"/>
            </a:endParaRPr>
          </a:p>
        </p:txBody>
      </p:sp>
    </p:spTree>
    <p:extLst>
      <p:ext uri="{BB962C8B-B14F-4D97-AF65-F5344CB8AC3E}">
        <p14:creationId xmlns:p14="http://schemas.microsoft.com/office/powerpoint/2010/main" val="903058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a:t>
            </a:r>
            <a:r>
              <a:rPr lang="en-US" altLang="en-US" b="1" i="1" smtClean="0">
                <a:latin typeface="Arial" charset="0"/>
                <a:cs typeface="Arial" charset="0"/>
              </a:rPr>
              <a:t> </a:t>
            </a:r>
            <a:r>
              <a:rPr lang="en-US" altLang="en-US" b="1" smtClean="0">
                <a:latin typeface="Arial" charset="0"/>
                <a:cs typeface="Arial" charset="0"/>
              </a:rPr>
              <a:t>midaxillary line</a:t>
            </a:r>
            <a:r>
              <a:rPr lang="en-US" altLang="en-US" smtClean="0">
                <a:latin typeface="Arial" charset="0"/>
                <a:cs typeface="Arial" charset="0"/>
              </a:rPr>
              <a:t> is an imaginary line that divides the body into anterior and posterior planes.  The imaginary line is from the middle of the armpit to the ankle.  Midaxillary</a:t>
            </a:r>
            <a:r>
              <a:rPr lang="en-US" altLang="en-US" i="1" smtClean="0">
                <a:latin typeface="Arial" charset="0"/>
                <a:cs typeface="Arial" charset="0"/>
              </a:rPr>
              <a:t> </a:t>
            </a:r>
            <a:r>
              <a:rPr lang="en-US" altLang="en-US" smtClean="0">
                <a:latin typeface="Arial" charset="0"/>
                <a:cs typeface="Arial" charset="0"/>
              </a:rPr>
              <a:t>refers to the center of the armpit (axilla). </a:t>
            </a:r>
            <a:endParaRPr lang="en-US" altLang="en-US" b="1" smtClean="0">
              <a:latin typeface="Arial" charset="0"/>
              <a:cs typeface="Arial" charset="0"/>
            </a:endParaRPr>
          </a:p>
          <a:p>
            <a:pPr eaLnBrk="1" hangingPunct="1">
              <a:spcBef>
                <a:spcPts val="400"/>
              </a:spcBef>
              <a:buFontTx/>
              <a:buChar char="•"/>
            </a:pPr>
            <a:r>
              <a:rPr lang="en-US" altLang="en-US" b="1" i="1" smtClean="0">
                <a:latin typeface="Arial" charset="0"/>
                <a:cs typeface="Arial" charset="0"/>
              </a:rPr>
              <a:t> </a:t>
            </a:r>
            <a:r>
              <a:rPr lang="en-US" altLang="en-US" b="1" smtClean="0">
                <a:latin typeface="Arial" charset="0"/>
                <a:cs typeface="Arial" charset="0"/>
              </a:rPr>
              <a:t>Midclavicular</a:t>
            </a:r>
            <a:r>
              <a:rPr lang="en-US" altLang="en-US" i="1" smtClean="0">
                <a:latin typeface="Arial" charset="0"/>
                <a:cs typeface="Arial" charset="0"/>
              </a:rPr>
              <a:t> </a:t>
            </a:r>
            <a:r>
              <a:rPr lang="en-US" altLang="en-US" smtClean="0">
                <a:latin typeface="Arial" charset="0"/>
                <a:cs typeface="Arial" charset="0"/>
              </a:rPr>
              <a:t>refers to the center of each of the collarbones (clavicle). The midclavicular line extends from the center of either collarbone down the anterior thorax. </a:t>
            </a:r>
          </a:p>
          <a:p>
            <a:pPr eaLnBrk="1" hangingPunct="1">
              <a:spcBef>
                <a:spcPts val="400"/>
              </a:spcBef>
            </a:pPr>
            <a:endParaRPr lang="en-US" altLang="en-US" smtClean="0">
              <a:latin typeface="Arial" charset="0"/>
              <a:cs typeface="Arial" charset="0"/>
            </a:endParaRPr>
          </a:p>
          <a:p>
            <a:pPr eaLnBrk="1" hangingPunct="1">
              <a:spcBef>
                <a:spcPts val="400"/>
              </a:spcBef>
            </a:pPr>
            <a:r>
              <a:rPr lang="en-US" altLang="en-US" b="1" smtClean="0">
                <a:latin typeface="Arial" charset="0"/>
                <a:cs typeface="Arial" charset="0"/>
              </a:rPr>
              <a:t>Class Activity</a:t>
            </a:r>
          </a:p>
          <a:p>
            <a:pPr eaLnBrk="1" hangingPunct="1">
              <a:spcBef>
                <a:spcPts val="400"/>
              </a:spcBef>
            </a:pPr>
            <a:r>
              <a:rPr lang="en-US" altLang="en-US" smtClean="0">
                <a:latin typeface="Arial" charset="0"/>
                <a:cs typeface="Arial" charset="0"/>
              </a:rPr>
              <a:t>Divide students into pairs. Give each pair a length of masking or adhesive tape that students will tear into smaller pieces during the exercise. During the exercise, two pairs of students at a time will come to the front of the class. The first pair will turn their backs so they cannot see the second pair. One of the second pair will place a piece of tape somewhere on his partner. The class will describe to the first pair, using anatomical and directional terms, the location of the tape. For example, “Two inches inferior to the right elbow, on the posterior aspect.” Without looking, one of the first pair will try to place a piece of tape in the location described by the class. </a:t>
            </a:r>
          </a:p>
          <a:p>
            <a:endParaRPr lang="en-US" altLang="en-US" smtClean="0"/>
          </a:p>
        </p:txBody>
      </p:sp>
      <p:sp>
        <p:nvSpPr>
          <p:cNvPr id="2048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6E7C2984-87FE-4547-BAF0-82CE608A2BA2}" type="slidenum">
              <a:rPr lang="en-US" smtClean="0">
                <a:latin typeface="Calibri" pitchFamily="34" charset="0"/>
              </a:rPr>
              <a:pPr eaLnBrk="1" hangingPunct="1">
                <a:defRPr/>
              </a:pPr>
              <a:t>9</a:t>
            </a:fld>
            <a:endParaRPr lang="en-US" smtClean="0">
              <a:latin typeface="Calibri" pitchFamily="34" charset="0"/>
            </a:endParaRPr>
          </a:p>
        </p:txBody>
      </p:sp>
    </p:spTree>
    <p:extLst>
      <p:ext uri="{BB962C8B-B14F-4D97-AF65-F5344CB8AC3E}">
        <p14:creationId xmlns:p14="http://schemas.microsoft.com/office/powerpoint/2010/main" val="186269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 brain and spinal cord are contained within the cranial and spinal cavities.</a:t>
            </a:r>
          </a:p>
          <a:p>
            <a:pPr eaLnBrk="1" hangingPunct="1">
              <a:spcBef>
                <a:spcPts val="400"/>
              </a:spcBef>
              <a:buFontTx/>
              <a:buChar char="•"/>
            </a:pPr>
            <a:r>
              <a:rPr lang="en-US" altLang="en-US" smtClean="0">
                <a:latin typeface="Arial" charset="0"/>
                <a:cs typeface="Arial" charset="0"/>
              </a:rPr>
              <a:t>The diaphragm separates the thoracic and abdominal cavities.  </a:t>
            </a:r>
          </a:p>
          <a:p>
            <a:pPr eaLnBrk="1" hangingPunct="1">
              <a:spcBef>
                <a:spcPts val="400"/>
              </a:spcBef>
              <a:buFontTx/>
              <a:buChar char="•"/>
            </a:pPr>
            <a:r>
              <a:rPr lang="en-US" altLang="en-US" smtClean="0">
                <a:latin typeface="Arial" charset="0"/>
                <a:cs typeface="Arial" charset="0"/>
              </a:rPr>
              <a:t>There is no physical separation of the abdominal and pelvic cavities.</a:t>
            </a:r>
          </a:p>
          <a:p>
            <a:pPr eaLnBrk="1" hangingPunct="1">
              <a:spcBef>
                <a:spcPts val="400"/>
              </a:spcBef>
            </a:pPr>
            <a:endParaRPr lang="en-US" altLang="en-US" smtClean="0">
              <a:latin typeface="Arial" charset="0"/>
              <a:cs typeface="Arial" charset="0"/>
            </a:endParaRPr>
          </a:p>
          <a:p>
            <a:pPr eaLnBrk="1" hangingPunct="1">
              <a:spcBef>
                <a:spcPts val="400"/>
              </a:spcBef>
            </a:pPr>
            <a:r>
              <a:rPr lang="en-US" altLang="en-US" b="1" smtClean="0">
                <a:latin typeface="Arial" charset="0"/>
                <a:cs typeface="Arial" charset="0"/>
              </a:rPr>
              <a:t>Critical Thinking Discussion</a:t>
            </a:r>
          </a:p>
          <a:p>
            <a:pPr>
              <a:spcBef>
                <a:spcPts val="400"/>
              </a:spcBef>
              <a:buFontTx/>
              <a:buChar char="•"/>
            </a:pPr>
            <a:r>
              <a:rPr lang="en-US" altLang="en-US" smtClean="0">
                <a:latin typeface="Arial" charset="0"/>
                <a:cs typeface="Arial" charset="0"/>
              </a:rPr>
              <a:t>What are the pros and cons of using anatomical terms of position and direction?</a:t>
            </a:r>
          </a:p>
          <a:p>
            <a:pPr>
              <a:spcBef>
                <a:spcPts val="400"/>
              </a:spcBef>
              <a:buFontTx/>
              <a:buChar char="•"/>
            </a:pPr>
            <a:r>
              <a:rPr lang="en-US" altLang="en-US" smtClean="0">
                <a:latin typeface="Arial" charset="0"/>
                <a:cs typeface="Arial" charset="0"/>
              </a:rPr>
              <a:t>Why is it important for EMTs to understand this terminology?</a:t>
            </a:r>
          </a:p>
        </p:txBody>
      </p:sp>
      <p:sp>
        <p:nvSpPr>
          <p:cNvPr id="1802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B35F792-D05A-46BC-9FAF-8540A0374848}" type="slidenum">
              <a:rPr lang="en-US" altLang="en-US">
                <a:latin typeface="Calibri" pitchFamily="34" charset="0"/>
                <a:cs typeface="Arial" charset="0"/>
              </a:rPr>
              <a:pPr algn="r" eaLnBrk="1" hangingPunct="1">
                <a:spcBef>
                  <a:spcPct val="0"/>
                </a:spcBef>
              </a:pPr>
              <a:t>11</a:t>
            </a:fld>
            <a:endParaRPr lang="en-US" altLang="en-US">
              <a:latin typeface="Calibri" pitchFamily="34" charset="0"/>
              <a:cs typeface="Arial" charset="0"/>
            </a:endParaRPr>
          </a:p>
        </p:txBody>
      </p:sp>
    </p:spTree>
    <p:extLst>
      <p:ext uri="{BB962C8B-B14F-4D97-AF65-F5344CB8AC3E}">
        <p14:creationId xmlns:p14="http://schemas.microsoft.com/office/powerpoint/2010/main" val="2313894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dirty="0" smtClean="0">
                <a:latin typeface="Arial" charset="0"/>
                <a:cs typeface="Arial" charset="0"/>
              </a:rPr>
              <a:t>Talking Points</a:t>
            </a:r>
          </a:p>
          <a:p>
            <a:pPr eaLnBrk="1" hangingPunct="1">
              <a:spcBef>
                <a:spcPts val="400"/>
              </a:spcBef>
            </a:pPr>
            <a:r>
              <a:rPr lang="en-US" altLang="en-US" dirty="0" smtClean="0">
                <a:latin typeface="Arial" charset="0"/>
                <a:cs typeface="Arial" charset="0"/>
              </a:rPr>
              <a:t>The four </a:t>
            </a:r>
            <a:r>
              <a:rPr lang="en-US" altLang="en-US" b="1" dirty="0" smtClean="0">
                <a:latin typeface="Arial" charset="0"/>
                <a:cs typeface="Arial" charset="0"/>
              </a:rPr>
              <a:t>abdominal quadrants </a:t>
            </a:r>
            <a:r>
              <a:rPr lang="en-US" altLang="en-US" dirty="0" smtClean="0">
                <a:latin typeface="Arial" charset="0"/>
                <a:cs typeface="Arial" charset="0"/>
              </a:rPr>
              <a:t>are:</a:t>
            </a:r>
          </a:p>
          <a:p>
            <a:pPr eaLnBrk="1" hangingPunct="1">
              <a:spcBef>
                <a:spcPts val="400"/>
              </a:spcBef>
              <a:buFontTx/>
              <a:buChar char="•"/>
            </a:pPr>
            <a:r>
              <a:rPr lang="en-US" altLang="en-US" dirty="0" smtClean="0">
                <a:latin typeface="Arial" charset="0"/>
                <a:cs typeface="Arial" charset="0"/>
              </a:rPr>
              <a:t>Right upper quadrant (RUQ)</a:t>
            </a:r>
          </a:p>
          <a:p>
            <a:pPr eaLnBrk="1" hangingPunct="1">
              <a:spcBef>
                <a:spcPts val="400"/>
              </a:spcBef>
              <a:buFontTx/>
              <a:buChar char="•"/>
            </a:pPr>
            <a:r>
              <a:rPr lang="en-US" altLang="en-US" dirty="0" smtClean="0">
                <a:latin typeface="Arial" charset="0"/>
                <a:cs typeface="Arial" charset="0"/>
              </a:rPr>
              <a:t>Right lower quadrant (RLQ)</a:t>
            </a:r>
          </a:p>
          <a:p>
            <a:pPr eaLnBrk="1" hangingPunct="1">
              <a:spcBef>
                <a:spcPts val="400"/>
              </a:spcBef>
              <a:buFontTx/>
              <a:buChar char="•"/>
            </a:pPr>
            <a:r>
              <a:rPr lang="en-US" altLang="en-US" dirty="0" smtClean="0">
                <a:latin typeface="Arial" charset="0"/>
                <a:cs typeface="Arial" charset="0"/>
              </a:rPr>
              <a:t>Left upper quadrant (LUQ)</a:t>
            </a:r>
          </a:p>
          <a:p>
            <a:pPr eaLnBrk="1" hangingPunct="1">
              <a:spcBef>
                <a:spcPts val="400"/>
              </a:spcBef>
              <a:buFontTx/>
              <a:buChar char="•"/>
            </a:pPr>
            <a:r>
              <a:rPr lang="en-US" altLang="en-US" dirty="0" smtClean="0">
                <a:latin typeface="Arial" charset="0"/>
                <a:cs typeface="Arial" charset="0"/>
              </a:rPr>
              <a:t>Left lower quadrant (LLQ)</a:t>
            </a:r>
          </a:p>
          <a:p>
            <a:pPr eaLnBrk="1" hangingPunct="1">
              <a:spcBef>
                <a:spcPts val="400"/>
              </a:spcBef>
            </a:pPr>
            <a:endParaRPr lang="en-US" altLang="en-US" b="1" dirty="0" smtClean="0">
              <a:latin typeface="Arial" charset="0"/>
              <a:cs typeface="Arial" charset="0"/>
            </a:endParaRPr>
          </a:p>
          <a:p>
            <a:pPr eaLnBrk="1" hangingPunct="1">
              <a:spcBef>
                <a:spcPts val="400"/>
              </a:spcBef>
            </a:pPr>
            <a:r>
              <a:rPr lang="en-US" altLang="en-US" b="1" dirty="0" smtClean="0">
                <a:latin typeface="Arial" charset="0"/>
                <a:cs typeface="Arial" charset="0"/>
              </a:rPr>
              <a:t>Point to Emphasize</a:t>
            </a:r>
          </a:p>
          <a:p>
            <a:pPr eaLnBrk="1" hangingPunct="1">
              <a:spcBef>
                <a:spcPts val="400"/>
              </a:spcBef>
            </a:pPr>
            <a:r>
              <a:rPr lang="en-US" altLang="en-US" dirty="0" smtClean="0">
                <a:latin typeface="Arial" charset="0"/>
                <a:cs typeface="Arial" charset="0"/>
              </a:rPr>
              <a:t>The location of abdominal organs can be approximated by drawing imaginary quadrants with lines that intersect at the umbilicus (navel).</a:t>
            </a:r>
          </a:p>
          <a:p>
            <a:pPr eaLnBrk="1" hangingPunct="1">
              <a:spcBef>
                <a:spcPts val="400"/>
              </a:spcBef>
            </a:pPr>
            <a:endParaRPr lang="en-US" altLang="en-US" b="1" dirty="0" smtClean="0">
              <a:latin typeface="Arial" charset="0"/>
              <a:cs typeface="Arial" charset="0"/>
            </a:endParaRPr>
          </a:p>
          <a:p>
            <a:pPr eaLnBrk="1" hangingPunct="1">
              <a:spcBef>
                <a:spcPts val="400"/>
              </a:spcBef>
            </a:pPr>
            <a:r>
              <a:rPr lang="en-US" altLang="en-US" b="1" dirty="0" smtClean="0">
                <a:latin typeface="Arial" charset="0"/>
                <a:cs typeface="Arial" charset="0"/>
              </a:rPr>
              <a:t>Knowledge Application</a:t>
            </a:r>
          </a:p>
          <a:p>
            <a:pPr eaLnBrk="1" hangingPunct="1">
              <a:spcBef>
                <a:spcPts val="400"/>
              </a:spcBef>
            </a:pPr>
            <a:r>
              <a:rPr lang="en-US" altLang="en-US" dirty="0" smtClean="0">
                <a:latin typeface="Arial" charset="0"/>
                <a:cs typeface="Arial" charset="0"/>
              </a:rPr>
              <a:t>Point to several locations on your body. Have students describe the locations using anatomical terms. </a:t>
            </a:r>
          </a:p>
          <a:p>
            <a:pPr eaLnBrk="1" hangingPunct="1">
              <a:spcBef>
                <a:spcPts val="400"/>
              </a:spcBef>
            </a:pPr>
            <a:endParaRPr lang="en-US" altLang="en-US" dirty="0" smtClean="0">
              <a:latin typeface="Arial" charset="0"/>
              <a:cs typeface="Arial" charset="0"/>
            </a:endParaRPr>
          </a:p>
        </p:txBody>
      </p:sp>
      <p:sp>
        <p:nvSpPr>
          <p:cNvPr id="1812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772F610-13B6-4CCC-81DB-7FAE7DF2FD86}" type="slidenum">
              <a:rPr lang="en-US" altLang="en-US">
                <a:latin typeface="Calibri" pitchFamily="34" charset="0"/>
                <a:cs typeface="Arial" charset="0"/>
              </a:rPr>
              <a:pPr algn="r" eaLnBrk="1" hangingPunct="1">
                <a:spcBef>
                  <a:spcPct val="0"/>
                </a:spcBef>
              </a:pPr>
              <a:t>14</a:t>
            </a:fld>
            <a:endParaRPr lang="en-US" altLang="en-US">
              <a:latin typeface="Calibri" pitchFamily="34" charset="0"/>
              <a:cs typeface="Arial" charset="0"/>
            </a:endParaRPr>
          </a:p>
        </p:txBody>
      </p:sp>
    </p:spTree>
    <p:extLst>
      <p:ext uri="{BB962C8B-B14F-4D97-AF65-F5344CB8AC3E}">
        <p14:creationId xmlns:p14="http://schemas.microsoft.com/office/powerpoint/2010/main" val="2432048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a:spcBef>
                <a:spcPts val="400"/>
              </a:spcBef>
              <a:buFontTx/>
              <a:buChar char="•"/>
            </a:pPr>
            <a:r>
              <a:rPr lang="en-US" altLang="en-US" b="1" smtClean="0">
                <a:latin typeface="Arial" charset="0"/>
                <a:cs typeface="Arial" charset="0"/>
              </a:rPr>
              <a:t>Fowler’s position:</a:t>
            </a:r>
            <a:r>
              <a:rPr lang="en-US" altLang="en-US" smtClean="0">
                <a:latin typeface="Arial" charset="0"/>
                <a:cs typeface="Arial" charset="0"/>
              </a:rPr>
              <a:t> The patient is lying on his back with his upper body elevated at a 45- to 60-degree angle.</a:t>
            </a:r>
          </a:p>
          <a:p>
            <a:pPr eaLnBrk="1">
              <a:spcBef>
                <a:spcPts val="400"/>
              </a:spcBef>
              <a:buFontTx/>
              <a:buChar char="•"/>
            </a:pPr>
            <a:r>
              <a:rPr lang="en-US" altLang="en-US" b="1" smtClean="0">
                <a:latin typeface="Arial" charset="0"/>
                <a:cs typeface="Arial" charset="0"/>
              </a:rPr>
              <a:t>Semi-Fowler’s position:</a:t>
            </a:r>
            <a:r>
              <a:rPr lang="en-US" altLang="en-US" smtClean="0">
                <a:latin typeface="Arial" charset="0"/>
                <a:cs typeface="Arial" charset="0"/>
              </a:rPr>
              <a:t> The patient is lying on his back with the upper body elevated at an angle less than 45 degrees.</a:t>
            </a:r>
          </a:p>
          <a:p>
            <a:pPr eaLnBrk="1" hangingPunct="1">
              <a:spcBef>
                <a:spcPts val="400"/>
              </a:spcBef>
            </a:pPr>
            <a:endParaRPr lang="en-US" altLang="en-US" smtClean="0">
              <a:latin typeface="Arial" charset="0"/>
              <a:cs typeface="Arial" charset="0"/>
            </a:endParaRPr>
          </a:p>
          <a:p>
            <a:pPr eaLnBrk="1" hangingPunct="1">
              <a:spcBef>
                <a:spcPts val="400"/>
              </a:spcBef>
            </a:pPr>
            <a:r>
              <a:rPr lang="en-US" altLang="en-US" b="1" smtClean="0">
                <a:latin typeface="Arial" charset="0"/>
                <a:cs typeface="Arial" charset="0"/>
              </a:rPr>
              <a:t>Knowledge Application</a:t>
            </a:r>
          </a:p>
          <a:p>
            <a:pPr eaLnBrk="1" hangingPunct="1">
              <a:spcBef>
                <a:spcPts val="400"/>
              </a:spcBef>
            </a:pPr>
            <a:r>
              <a:rPr lang="en-US" altLang="en-US" smtClean="0">
                <a:latin typeface="Arial" charset="0"/>
                <a:cs typeface="Arial" charset="0"/>
              </a:rPr>
              <a:t>Upon hearing “plain English” descriptions of patient positions, students will substitute the anatomically correct term. </a:t>
            </a:r>
          </a:p>
        </p:txBody>
      </p:sp>
      <p:sp>
        <p:nvSpPr>
          <p:cNvPr id="1822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6860C53-FF43-4B6D-B272-CD15732ECA94}" type="slidenum">
              <a:rPr lang="en-US" altLang="en-US">
                <a:latin typeface="Calibri" pitchFamily="34" charset="0"/>
                <a:cs typeface="Arial" charset="0"/>
              </a:rPr>
              <a:pPr algn="r" eaLnBrk="1" hangingPunct="1">
                <a:spcBef>
                  <a:spcPct val="0"/>
                </a:spcBef>
              </a:pPr>
              <a:t>17</a:t>
            </a:fld>
            <a:endParaRPr lang="en-US" altLang="en-US">
              <a:latin typeface="Calibri" pitchFamily="34" charset="0"/>
              <a:cs typeface="Arial" charset="0"/>
            </a:endParaRPr>
          </a:p>
        </p:txBody>
      </p:sp>
    </p:spTree>
    <p:extLst>
      <p:ext uri="{BB962C8B-B14F-4D97-AF65-F5344CB8AC3E}">
        <p14:creationId xmlns:p14="http://schemas.microsoft.com/office/powerpoint/2010/main" val="1149220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6915" name="Rectangle 3"/>
          <p:cNvSpPr>
            <a:spLocks noGrp="1" noChangeArrowheads="1"/>
          </p:cNvSpPr>
          <p:nvPr>
            <p:ph type="subTitle" idx="1"/>
          </p:nvPr>
        </p:nvSpPr>
        <p:spPr>
          <a:xfrm>
            <a:off x="4572000" y="3657600"/>
            <a:ext cx="4648200" cy="1752600"/>
          </a:xfrm>
          <a:gradFill rotWithShape="0">
            <a:gsLst>
              <a:gs pos="0">
                <a:srgbClr val="66CCFF">
                  <a:alpha val="89999"/>
                </a:srgbClr>
              </a:gs>
              <a:gs pos="100000">
                <a:srgbClr val="0080FF">
                  <a:alpha val="14000"/>
                </a:srgbClr>
              </a:gs>
            </a:gsLst>
            <a:lin ang="2700000" scaled="1"/>
          </a:gradFill>
          <a:ln w="9525">
            <a:noFill/>
          </a:ln>
        </p:spPr>
        <p:txBody>
          <a:bodyPr tIns="137160" bIns="45720"/>
          <a:lstStyle>
            <a:lvl1pPr marL="0" indent="0">
              <a:lnSpc>
                <a:spcPct val="105000"/>
              </a:lnSpc>
              <a:buFontTx/>
              <a:buNone/>
              <a:defRPr sz="3600">
                <a:solidFill>
                  <a:schemeClr val="bg1"/>
                </a:solidFill>
              </a:defRPr>
            </a:lvl1pPr>
          </a:lstStyle>
          <a:p>
            <a:r>
              <a:rPr lang="en-US"/>
              <a:t>Click to edit Master subtitle style</a:t>
            </a:r>
          </a:p>
        </p:txBody>
      </p:sp>
      <p:sp>
        <p:nvSpPr>
          <p:cNvPr id="128003" name="Rectangle 2"/>
          <p:cNvSpPr>
            <a:spLocks noGrp="1" noChangeArrowheads="1"/>
          </p:cNvSpPr>
          <p:nvPr>
            <p:ph type="ctrTitle"/>
          </p:nvPr>
        </p:nvSpPr>
        <p:spPr>
          <a:xfrm>
            <a:off x="4572000" y="2362200"/>
            <a:ext cx="4343400" cy="990600"/>
          </a:xfrm>
          <a:noFill/>
        </p:spPr>
        <p:txBody>
          <a:bodyPr anchor="t"/>
          <a:lstStyle>
            <a:lvl1pPr algn="l">
              <a:defRPr>
                <a:effectLst>
                  <a:outerShdw blurRad="38100" dist="38100" dir="2700000" algn="tl">
                    <a:srgbClr val="DDDDDD"/>
                  </a:outerShdw>
                </a:effectLst>
              </a:defRPr>
            </a:lvl1pPr>
          </a:lstStyle>
          <a:p>
            <a:r>
              <a:rPr lang="en-US" dirty="0"/>
              <a:t>Click to edit Master title style</a:t>
            </a:r>
          </a:p>
        </p:txBody>
      </p:sp>
    </p:spTree>
    <p:extLst>
      <p:ext uri="{BB962C8B-B14F-4D97-AF65-F5344CB8AC3E}">
        <p14:creationId xmlns:p14="http://schemas.microsoft.com/office/powerpoint/2010/main" val="17964150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a:solidFill>
                  <a:schemeClr val="tx1"/>
                </a:solidFill>
              </a:defRPr>
            </a:lvl1pPr>
            <a:lvl2pPr marL="800100" indent="-342900">
              <a:buFont typeface="Arial" panose="020B0604020202020204" pitchFamily="34" charset="0"/>
              <a:buChar char="•"/>
              <a:defRPr b="0">
                <a:solidFill>
                  <a:schemeClr val="tx1"/>
                </a:solidFill>
              </a:defRPr>
            </a:lvl2pPr>
            <a:lvl3pPr marL="1143000" indent="-228600">
              <a:buFont typeface="Wingdings" panose="05000000000000000000" pitchFamily="2" charset="2"/>
              <a:buChar char="§"/>
              <a:defRPr b="0">
                <a:solidFill>
                  <a:schemeClr val="tx1"/>
                </a:solidFill>
              </a:defRPr>
            </a:lvl3pPr>
            <a:lvl4pPr marL="1600200" indent="-228600">
              <a:buFont typeface="Wingdings" panose="05000000000000000000" pitchFamily="2" charset="2"/>
              <a:buChar char="ü"/>
              <a:defRPr b="0">
                <a:solidFill>
                  <a:schemeClr val="tx1"/>
                </a:solidFill>
              </a:defRPr>
            </a:lvl4pPr>
          </a:lstStyle>
          <a:p>
            <a:pPr lvl="0"/>
            <a:r>
              <a:rPr lang="en-US" dirty="0"/>
              <a:t>Click to edit Master text styles</a:t>
            </a:r>
          </a:p>
          <a:p>
            <a:pPr lvl="1"/>
            <a:r>
              <a:rPr lang="en-US" dirty="0"/>
              <a:t>Second level</a:t>
            </a:r>
          </a:p>
          <a:p>
            <a:pPr lvl="2"/>
            <a:r>
              <a:rPr lang="en-US" dirty="0"/>
              <a:t>Third </a:t>
            </a:r>
            <a:r>
              <a:rPr lang="en-US" dirty="0" smtClean="0"/>
              <a:t>level</a:t>
            </a:r>
            <a:endParaRPr lang="en-US" dirty="0"/>
          </a:p>
        </p:txBody>
      </p:sp>
      <p:sp>
        <p:nvSpPr>
          <p:cNvPr id="5" name="Slide Number Placeholder 5"/>
          <p:cNvSpPr>
            <a:spLocks noGrp="1"/>
          </p:cNvSpPr>
          <p:nvPr>
            <p:ph type="sldNum" sz="quarter" idx="4"/>
          </p:nvPr>
        </p:nvSpPr>
        <p:spPr>
          <a:xfrm>
            <a:off x="152400" y="6438900"/>
            <a:ext cx="1028700" cy="342900"/>
          </a:xfrm>
          <a:prstGeom prst="rect">
            <a:avLst/>
          </a:prstGeom>
        </p:spPr>
        <p:txBody>
          <a:bodyPr/>
          <a:lstStyle>
            <a:lvl1pPr algn="l">
              <a:defRPr sz="140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Tree>
    <p:extLst>
      <p:ext uri="{BB962C8B-B14F-4D97-AF65-F5344CB8AC3E}">
        <p14:creationId xmlns:p14="http://schemas.microsoft.com/office/powerpoint/2010/main" val="7159840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lide Number Placeholder 5"/>
          <p:cNvSpPr>
            <a:spLocks noGrp="1"/>
          </p:cNvSpPr>
          <p:nvPr>
            <p:ph type="sldNum" sz="quarter" idx="4"/>
          </p:nvPr>
        </p:nvSpPr>
        <p:spPr>
          <a:xfrm>
            <a:off x="152400" y="6438900"/>
            <a:ext cx="1028700" cy="342900"/>
          </a:xfrm>
          <a:prstGeom prst="rect">
            <a:avLst/>
          </a:prstGeom>
        </p:spPr>
        <p:txBody>
          <a:bodyPr/>
          <a:lstStyle>
            <a:lvl1pPr algn="l">
              <a:defRPr sz="140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Tree>
    <p:extLst>
      <p:ext uri="{BB962C8B-B14F-4D97-AF65-F5344CB8AC3E}">
        <p14:creationId xmlns:p14="http://schemas.microsoft.com/office/powerpoint/2010/main" val="11922138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47800"/>
            <a:ext cx="3810000" cy="4800600"/>
          </a:xfrm>
        </p:spPr>
        <p:txBody>
          <a:bodyPr/>
          <a:lstStyle>
            <a:lvl1pPr>
              <a:defRPr sz="2800"/>
            </a:lvl1pPr>
            <a:lvl2pPr>
              <a:defRPr sz="2400"/>
            </a:lvl2pPr>
            <a:lvl3pPr>
              <a:defRPr sz="2000"/>
            </a:lvl3pPr>
            <a:lvl4pPr>
              <a:buClrTx/>
              <a:defRPr sz="1800">
                <a:solidFill>
                  <a:schemeClr val="tx1"/>
                </a:solidFill>
              </a:defRPr>
            </a:lvl4pPr>
            <a:lvl5pPr>
              <a:buClrTx/>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47800"/>
            <a:ext cx="3810000" cy="4800600"/>
          </a:xfrm>
        </p:spPr>
        <p:txBody>
          <a:bodyPr/>
          <a:lstStyle>
            <a:lvl1pPr>
              <a:defRPr sz="2800"/>
            </a:lvl1pPr>
            <a:lvl2pPr>
              <a:defRPr sz="2400"/>
            </a:lvl2pPr>
            <a:lvl3pPr>
              <a:defRPr sz="2000"/>
            </a:lvl3pPr>
            <a:lvl4pPr>
              <a:buClrTx/>
              <a:defRPr sz="1800">
                <a:solidFill>
                  <a:schemeClr val="tx1"/>
                </a:solidFill>
              </a:defRPr>
            </a:lvl4pPr>
            <a:lvl5pPr>
              <a:buClrTx/>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52400" y="6438900"/>
            <a:ext cx="1028700" cy="342900"/>
          </a:xfrm>
          <a:prstGeom prst="rect">
            <a:avLst/>
          </a:prstGeom>
        </p:spPr>
        <p:txBody>
          <a:bodyPr/>
          <a:lstStyle>
            <a:lvl1pPr algn="l">
              <a:defRPr sz="140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Tree>
    <p:extLst>
      <p:ext uri="{BB962C8B-B14F-4D97-AF65-F5344CB8AC3E}">
        <p14:creationId xmlns:p14="http://schemas.microsoft.com/office/powerpoint/2010/main" val="15159017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a:xfrm>
            <a:off x="152400" y="6438900"/>
            <a:ext cx="1028700" cy="342900"/>
          </a:xfrm>
          <a:prstGeom prst="rect">
            <a:avLst/>
          </a:prstGeom>
        </p:spPr>
        <p:txBody>
          <a:bodyPr/>
          <a:lstStyle>
            <a:lvl1pPr algn="l">
              <a:defRPr sz="140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Tree>
    <p:extLst>
      <p:ext uri="{BB962C8B-B14F-4D97-AF65-F5344CB8AC3E}">
        <p14:creationId xmlns:p14="http://schemas.microsoft.com/office/powerpoint/2010/main" val="13934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47800"/>
            <a:ext cx="77724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52400" y="6438900"/>
            <a:ext cx="1028700" cy="342900"/>
          </a:xfrm>
          <a:prstGeom prst="rect">
            <a:avLst/>
          </a:prstGeom>
        </p:spPr>
        <p:txBody>
          <a:bodyPr/>
          <a:lstStyle>
            <a:lvl1pPr algn="l">
              <a:defRPr sz="140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Tree>
    <p:extLst>
      <p:ext uri="{BB962C8B-B14F-4D97-AF65-F5344CB8AC3E}">
        <p14:creationId xmlns:p14="http://schemas.microsoft.com/office/powerpoint/2010/main" val="8746647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52400" y="6438900"/>
            <a:ext cx="1028700" cy="342900"/>
          </a:xfrm>
          <a:prstGeom prst="rect">
            <a:avLst/>
          </a:prstGeom>
        </p:spPr>
        <p:txBody>
          <a:bodyPr/>
          <a:lstStyle>
            <a:lvl1pPr algn="l">
              <a:defRPr sz="140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Tree>
    <p:extLst>
      <p:ext uri="{BB962C8B-B14F-4D97-AF65-F5344CB8AC3E}">
        <p14:creationId xmlns:p14="http://schemas.microsoft.com/office/powerpoint/2010/main" val="1182810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152400" y="6438900"/>
            <a:ext cx="1028700" cy="342900"/>
          </a:xfrm>
          <a:prstGeom prst="rect">
            <a:avLst/>
          </a:prstGeom>
        </p:spPr>
        <p:txBody>
          <a:bodyPr/>
          <a:lstStyle>
            <a:lvl1pPr algn="l">
              <a:defRPr sz="140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Tree>
    <p:extLst>
      <p:ext uri="{BB962C8B-B14F-4D97-AF65-F5344CB8AC3E}">
        <p14:creationId xmlns:p14="http://schemas.microsoft.com/office/powerpoint/2010/main" val="42598880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00FFFF">
                    <a:alpha val="27058"/>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sp>
        <p:nvSpPr>
          <p:cNvPr id="4" name="Slide Number Placeholder 5"/>
          <p:cNvSpPr>
            <a:spLocks noGrp="1"/>
          </p:cNvSpPr>
          <p:nvPr>
            <p:ph type="sldNum" sz="quarter" idx="4"/>
          </p:nvPr>
        </p:nvSpPr>
        <p:spPr>
          <a:xfrm>
            <a:off x="152400" y="6438900"/>
            <a:ext cx="1028700" cy="342900"/>
          </a:xfrm>
          <a:prstGeom prst="rect">
            <a:avLst/>
          </a:prstGeom>
        </p:spPr>
        <p:txBody>
          <a:bodyPr/>
          <a:lstStyle>
            <a:lvl1pPr algn="l">
              <a:defRPr sz="140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Tree>
    <p:extLst>
      <p:ext uri="{BB962C8B-B14F-4D97-AF65-F5344CB8AC3E}">
        <p14:creationId xmlns:p14="http://schemas.microsoft.com/office/powerpoint/2010/main" val="40017767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4478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28600" tIns="182880" rIns="91440" bIns="9144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a:t>
            </a:r>
            <a:r>
              <a:rPr lang="en-US" altLang="en-US" dirty="0" smtClean="0"/>
              <a:t>level</a:t>
            </a:r>
            <a:endParaRPr lang="en-US" altLang="en-US" dirty="0"/>
          </a:p>
        </p:txBody>
      </p:sp>
      <p:sp>
        <p:nvSpPr>
          <p:cNvPr id="1027" name="Rectangle 2"/>
          <p:cNvSpPr>
            <a:spLocks noGrp="1" noChangeArrowheads="1"/>
          </p:cNvSpPr>
          <p:nvPr>
            <p:ph type="title"/>
          </p:nvPr>
        </p:nvSpPr>
        <p:spPr bwMode="auto">
          <a:xfrm>
            <a:off x="685800" y="127000"/>
            <a:ext cx="77724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 name="Slide Number Placeholder 5"/>
          <p:cNvSpPr>
            <a:spLocks noGrp="1"/>
          </p:cNvSpPr>
          <p:nvPr>
            <p:ph type="sldNum" sz="quarter" idx="4"/>
          </p:nvPr>
        </p:nvSpPr>
        <p:spPr>
          <a:xfrm>
            <a:off x="152400" y="6438900"/>
            <a:ext cx="1028700" cy="342900"/>
          </a:xfrm>
          <a:prstGeom prst="rect">
            <a:avLst/>
          </a:prstGeom>
        </p:spPr>
        <p:txBody>
          <a:bodyPr/>
          <a:lstStyle>
            <a:lvl1pPr algn="l">
              <a:defRPr sz="140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30" r:id="rId1"/>
    <p:sldLayoutId id="2147483921" r:id="rId2"/>
    <p:sldLayoutId id="2147483922" r:id="rId3"/>
    <p:sldLayoutId id="2147483923" r:id="rId4"/>
    <p:sldLayoutId id="2147483924" r:id="rId5"/>
    <p:sldLayoutId id="2147483931" r:id="rId6"/>
    <p:sldLayoutId id="2147483925" r:id="rId7"/>
    <p:sldLayoutId id="2147483932" r:id="rId8"/>
    <p:sldLayoutId id="2147483933" r:id="rId9"/>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sz="4000" b="1">
          <a:solidFill>
            <a:srgbClr val="C1500B"/>
          </a:solidFill>
          <a:latin typeface="+mj-lt"/>
          <a:ea typeface="+mj-ea"/>
          <a:cs typeface="+mj-cs"/>
        </a:defRPr>
      </a:lvl1pPr>
      <a:lvl2pPr algn="ctr" rtl="0" eaLnBrk="0" fontAlgn="base" hangingPunct="0">
        <a:lnSpc>
          <a:spcPct val="90000"/>
        </a:lnSpc>
        <a:spcBef>
          <a:spcPct val="0"/>
        </a:spcBef>
        <a:spcAft>
          <a:spcPct val="0"/>
        </a:spcAft>
        <a:defRPr sz="4000" b="1">
          <a:solidFill>
            <a:srgbClr val="C1500B"/>
          </a:solidFill>
          <a:latin typeface="Arial" charset="0"/>
          <a:ea typeface="ヒラギノ角ゴ Pro W3" charset="-128"/>
          <a:cs typeface="ヒラギノ角ゴ Pro W3" charset="-128"/>
        </a:defRPr>
      </a:lvl2pPr>
      <a:lvl3pPr algn="ctr" rtl="0" eaLnBrk="0" fontAlgn="base" hangingPunct="0">
        <a:lnSpc>
          <a:spcPct val="90000"/>
        </a:lnSpc>
        <a:spcBef>
          <a:spcPct val="0"/>
        </a:spcBef>
        <a:spcAft>
          <a:spcPct val="0"/>
        </a:spcAft>
        <a:defRPr sz="4000" b="1">
          <a:solidFill>
            <a:srgbClr val="C1500B"/>
          </a:solidFill>
          <a:latin typeface="Arial" charset="0"/>
          <a:ea typeface="ヒラギノ角ゴ Pro W3" charset="-128"/>
          <a:cs typeface="ヒラギノ角ゴ Pro W3" charset="-128"/>
        </a:defRPr>
      </a:lvl3pPr>
      <a:lvl4pPr algn="ctr" rtl="0" eaLnBrk="0" fontAlgn="base" hangingPunct="0">
        <a:lnSpc>
          <a:spcPct val="90000"/>
        </a:lnSpc>
        <a:spcBef>
          <a:spcPct val="0"/>
        </a:spcBef>
        <a:spcAft>
          <a:spcPct val="0"/>
        </a:spcAft>
        <a:defRPr sz="4000" b="1">
          <a:solidFill>
            <a:srgbClr val="C1500B"/>
          </a:solidFill>
          <a:latin typeface="Arial" charset="0"/>
          <a:ea typeface="ヒラギノ角ゴ Pro W3" charset="-128"/>
          <a:cs typeface="ヒラギノ角ゴ Pro W3" charset="-128"/>
        </a:defRPr>
      </a:lvl4pPr>
      <a:lvl5pPr algn="ctr" rtl="0" eaLnBrk="0" fontAlgn="base" hangingPunct="0">
        <a:lnSpc>
          <a:spcPct val="90000"/>
        </a:lnSpc>
        <a:spcBef>
          <a:spcPct val="0"/>
        </a:spcBef>
        <a:spcAft>
          <a:spcPct val="0"/>
        </a:spcAft>
        <a:defRPr sz="4000" b="1">
          <a:solidFill>
            <a:srgbClr val="C1500B"/>
          </a:solidFill>
          <a:latin typeface="Arial" charset="0"/>
          <a:ea typeface="ヒラギノ角ゴ Pro W3" charset="-128"/>
          <a:cs typeface="ヒラギノ角ゴ Pro W3" charset="-128"/>
        </a:defRPr>
      </a:lvl5pPr>
      <a:lvl6pPr marL="457200" algn="ctr" rtl="0" eaLnBrk="0" fontAlgn="base" hangingPunct="0">
        <a:lnSpc>
          <a:spcPct val="90000"/>
        </a:lnSpc>
        <a:spcBef>
          <a:spcPct val="0"/>
        </a:spcBef>
        <a:spcAft>
          <a:spcPct val="0"/>
        </a:spcAft>
        <a:defRPr sz="4000" b="1">
          <a:solidFill>
            <a:srgbClr val="F37021"/>
          </a:solidFill>
          <a:latin typeface="Arial" charset="0"/>
          <a:ea typeface="ヒラギノ角ゴ Pro W3" charset="-128"/>
          <a:cs typeface="ヒラギノ角ゴ Pro W3" charset="-128"/>
        </a:defRPr>
      </a:lvl6pPr>
      <a:lvl7pPr marL="914400" algn="ctr" rtl="0" eaLnBrk="0" fontAlgn="base" hangingPunct="0">
        <a:lnSpc>
          <a:spcPct val="90000"/>
        </a:lnSpc>
        <a:spcBef>
          <a:spcPct val="0"/>
        </a:spcBef>
        <a:spcAft>
          <a:spcPct val="0"/>
        </a:spcAft>
        <a:defRPr sz="4000" b="1">
          <a:solidFill>
            <a:srgbClr val="F37021"/>
          </a:solidFill>
          <a:latin typeface="Arial" charset="0"/>
          <a:ea typeface="ヒラギノ角ゴ Pro W3" charset="-128"/>
          <a:cs typeface="ヒラギノ角ゴ Pro W3" charset="-128"/>
        </a:defRPr>
      </a:lvl7pPr>
      <a:lvl8pPr marL="1371600" algn="ctr" rtl="0" eaLnBrk="0" fontAlgn="base" hangingPunct="0">
        <a:lnSpc>
          <a:spcPct val="90000"/>
        </a:lnSpc>
        <a:spcBef>
          <a:spcPct val="0"/>
        </a:spcBef>
        <a:spcAft>
          <a:spcPct val="0"/>
        </a:spcAft>
        <a:defRPr sz="4000" b="1">
          <a:solidFill>
            <a:srgbClr val="F37021"/>
          </a:solidFill>
          <a:latin typeface="Arial" charset="0"/>
          <a:ea typeface="ヒラギノ角ゴ Pro W3" charset="-128"/>
          <a:cs typeface="ヒラギノ角ゴ Pro W3" charset="-128"/>
        </a:defRPr>
      </a:lvl8pPr>
      <a:lvl9pPr marL="1828800" algn="ctr" rtl="0" eaLnBrk="0" fontAlgn="base" hangingPunct="0">
        <a:lnSpc>
          <a:spcPct val="90000"/>
        </a:lnSpc>
        <a:spcBef>
          <a:spcPct val="0"/>
        </a:spcBef>
        <a:spcAft>
          <a:spcPct val="0"/>
        </a:spcAft>
        <a:defRPr sz="4000" b="1">
          <a:solidFill>
            <a:srgbClr val="F37021"/>
          </a:solidFill>
          <a:latin typeface="Arial" charset="0"/>
          <a:ea typeface="ヒラギノ角ゴ Pro W3" charset="-128"/>
          <a:cs typeface="ヒラギノ角ゴ Pro W3" charset="-128"/>
        </a:defRPr>
      </a:lvl9pPr>
    </p:titleStyle>
    <p:bodyStyle>
      <a:lvl1pPr marL="342900" indent="-342900" algn="l" rtl="0" eaLnBrk="0" fontAlgn="base" hangingPunct="0">
        <a:spcBef>
          <a:spcPct val="50000"/>
        </a:spcBef>
        <a:spcAft>
          <a:spcPct val="0"/>
        </a:spcAft>
        <a:buClrTx/>
        <a:buFont typeface="Wingdings" panose="05000000000000000000" pitchFamily="2" charset="2"/>
        <a:buChar char="Ø"/>
        <a:defRPr sz="2800">
          <a:solidFill>
            <a:schemeClr val="tx1"/>
          </a:solidFill>
          <a:latin typeface="+mn-lt"/>
          <a:ea typeface="+mn-ea"/>
          <a:cs typeface="+mn-cs"/>
        </a:defRPr>
      </a:lvl1pPr>
      <a:lvl2pPr marL="800100" indent="-342900" algn="l" rtl="0" eaLnBrk="0" fontAlgn="base" hangingPunct="0">
        <a:spcBef>
          <a:spcPct val="25000"/>
        </a:spcBef>
        <a:spcAft>
          <a:spcPct val="0"/>
        </a:spcAft>
        <a:buClrTx/>
        <a:buFont typeface="Wingdings" panose="05000000000000000000" pitchFamily="2" charset="2"/>
        <a:buChar char="§"/>
        <a:defRPr sz="2600">
          <a:solidFill>
            <a:schemeClr val="tx1"/>
          </a:solidFill>
          <a:latin typeface="+mn-lt"/>
          <a:ea typeface="+mn-ea"/>
          <a:cs typeface="+mn-cs"/>
        </a:defRPr>
      </a:lvl2pPr>
      <a:lvl3pPr marL="1143000" indent="-228600" algn="l" rtl="0" eaLnBrk="0" fontAlgn="base" hangingPunct="0">
        <a:spcBef>
          <a:spcPct val="25000"/>
        </a:spcBef>
        <a:spcAft>
          <a:spcPct val="0"/>
        </a:spcAft>
        <a:buClrTx/>
        <a:buFont typeface="Arial" panose="020B0604020202020204" pitchFamily="34" charset="0"/>
        <a:buChar char="•"/>
        <a:defRPr sz="2400">
          <a:solidFill>
            <a:schemeClr val="tx1"/>
          </a:solidFill>
          <a:latin typeface="+mn-lt"/>
          <a:ea typeface="+mn-ea"/>
          <a:cs typeface="+mn-cs"/>
        </a:defRPr>
      </a:lvl3pPr>
      <a:lvl4pPr marL="1600200" indent="-228600" algn="l" rtl="0" eaLnBrk="0" fontAlgn="base" hangingPunct="0">
        <a:spcBef>
          <a:spcPct val="25000"/>
        </a:spcBef>
        <a:spcAft>
          <a:spcPct val="0"/>
        </a:spcAft>
        <a:buClr>
          <a:schemeClr val="bg1"/>
        </a:buClr>
        <a:buFont typeface="Wingdings" panose="05000000000000000000" pitchFamily="2" charset="2"/>
        <a:buChar char="§"/>
        <a:defRPr sz="2000">
          <a:solidFill>
            <a:schemeClr val="bg1"/>
          </a:solidFill>
          <a:latin typeface="+mn-lt"/>
          <a:ea typeface="+mn-ea"/>
          <a:cs typeface="+mn-cs"/>
        </a:defRPr>
      </a:lvl4pPr>
      <a:lvl5pPr marL="2057400" indent="-228600" algn="l" rtl="0" eaLnBrk="0" fontAlgn="base" hangingPunct="0">
        <a:spcBef>
          <a:spcPct val="25000"/>
        </a:spcBef>
        <a:spcAft>
          <a:spcPct val="0"/>
        </a:spcAft>
        <a:buClr>
          <a:schemeClr val="bg1"/>
        </a:buClr>
        <a:buFont typeface="Wingdings" panose="05000000000000000000" pitchFamily="2" charset="2"/>
        <a:buChar char="§"/>
        <a:defRPr sz="2000">
          <a:solidFill>
            <a:schemeClr val="bg1"/>
          </a:solidFill>
          <a:latin typeface="+mn-lt"/>
          <a:ea typeface="+mn-ea"/>
          <a:cs typeface="+mn-cs"/>
        </a:defRPr>
      </a:lvl5pPr>
      <a:lvl6pPr marL="2514600" indent="-228600" algn="l" rtl="0" eaLnBrk="0" fontAlgn="base" hangingPunct="0">
        <a:spcBef>
          <a:spcPct val="25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5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5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5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6.xml"/><Relationship Id="rId7" Type="http://schemas.openxmlformats.org/officeDocument/2006/relationships/image" Target="../media/image19.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23.jpeg"/><Relationship Id="rId5" Type="http://schemas.openxmlformats.org/officeDocument/2006/relationships/tags" Target="../tags/tag8.xml"/><Relationship Id="rId10" Type="http://schemas.openxmlformats.org/officeDocument/2006/relationships/image" Target="../media/image22.jpeg"/><Relationship Id="rId4" Type="http://schemas.openxmlformats.org/officeDocument/2006/relationships/tags" Target="../tags/tag7.xml"/><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77.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27.xml"/><Relationship Id="rId4" Type="http://schemas.openxmlformats.org/officeDocument/2006/relationships/image" Target="../media/image78.jpeg"/></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7580" y="1491684"/>
            <a:ext cx="7772400" cy="1362075"/>
          </a:xfrm>
        </p:spPr>
        <p:txBody>
          <a:bodyPr/>
          <a:lstStyle/>
          <a:p>
            <a:pPr algn="ctr"/>
            <a:r>
              <a:rPr lang="en-US" sz="6000" dirty="0" smtClean="0">
                <a:solidFill>
                  <a:srgbClr val="C00000"/>
                </a:solidFill>
              </a:rPr>
              <a:t>A &amp; P</a:t>
            </a:r>
            <a:r>
              <a:rPr lang="en-US" dirty="0" smtClean="0">
                <a:solidFill>
                  <a:srgbClr val="C00000"/>
                </a:solidFill>
              </a:rPr>
              <a:t/>
            </a:r>
            <a:br>
              <a:rPr lang="en-US" dirty="0" smtClean="0">
                <a:solidFill>
                  <a:srgbClr val="C00000"/>
                </a:solidFill>
              </a:rPr>
            </a:br>
            <a:r>
              <a:rPr lang="en-US" dirty="0">
                <a:solidFill>
                  <a:srgbClr val="C00000"/>
                </a:solidFill>
              </a:rPr>
              <a:t/>
            </a:r>
            <a:br>
              <a:rPr lang="en-US" dirty="0">
                <a:solidFill>
                  <a:srgbClr val="C00000"/>
                </a:solidFill>
              </a:rPr>
            </a:br>
            <a:r>
              <a:rPr lang="en-US" altLang="en-US" dirty="0">
                <a:solidFill>
                  <a:srgbClr val="C00000"/>
                </a:solidFill>
                <a:cs typeface="Arial" charset="0"/>
              </a:rPr>
              <a:t>Anatomy </a:t>
            </a:r>
            <a:r>
              <a:rPr lang="en-US" altLang="en-US" dirty="0" smtClean="0">
                <a:solidFill>
                  <a:srgbClr val="C00000"/>
                </a:solidFill>
                <a:cs typeface="Arial" charset="0"/>
              </a:rPr>
              <a:t>&amp; Physiology</a:t>
            </a:r>
            <a:r>
              <a:rPr lang="en-US" altLang="en-US" dirty="0">
                <a:solidFill>
                  <a:srgbClr val="C00000"/>
                </a:solidFill>
                <a:cs typeface="Arial" charset="0"/>
              </a:rPr>
              <a:t/>
            </a:r>
            <a:br>
              <a:rPr lang="en-US" altLang="en-US" dirty="0">
                <a:solidFill>
                  <a:srgbClr val="C00000"/>
                </a:solidFill>
                <a:cs typeface="Arial" charset="0"/>
              </a:rPr>
            </a:br>
            <a:endParaRPr lang="en-US" dirty="0">
              <a:solidFill>
                <a:srgbClr val="C00000"/>
              </a:solidFill>
            </a:endParaRPr>
          </a:p>
        </p:txBody>
      </p:sp>
      <p:sp>
        <p:nvSpPr>
          <p:cNvPr id="2" name="Slide Number Placeholder 1"/>
          <p:cNvSpPr>
            <a:spLocks noGrp="1"/>
          </p:cNvSpPr>
          <p:nvPr>
            <p:ph type="sldNum" sz="quarter" idx="4"/>
          </p:nvPr>
        </p:nvSpPr>
        <p:spPr/>
        <p:txBody>
          <a:bodyPr/>
          <a:lstStyle/>
          <a:p>
            <a:pPr>
              <a:defRPr/>
            </a:pPr>
            <a:fld id="{7934EB4C-221A-437D-9B9D-B7EF4B61892B}" type="slidenum">
              <a:rPr lang="en-US" smtClean="0"/>
              <a:pPr>
                <a:defRPr/>
              </a:pPr>
              <a:t>1</a:t>
            </a:fld>
            <a:endParaRPr lang="en-US" dirty="0"/>
          </a:p>
        </p:txBody>
      </p:sp>
    </p:spTree>
    <p:extLst>
      <p:ext uri="{BB962C8B-B14F-4D97-AF65-F5344CB8AC3E}">
        <p14:creationId xmlns:p14="http://schemas.microsoft.com/office/powerpoint/2010/main" val="2077950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pPr>
              <a:defRPr/>
            </a:pPr>
            <a:fld id="{7934EB4C-221A-437D-9B9D-B7EF4B61892B}" type="slidenum">
              <a:rPr lang="en-US" smtClean="0"/>
              <a:pPr>
                <a:defRPr/>
              </a:pPr>
              <a:t>10</a:t>
            </a:fld>
            <a:endParaRPr lang="en-US" dirty="0"/>
          </a:p>
        </p:txBody>
      </p:sp>
      <p:pic>
        <p:nvPicPr>
          <p:cNvPr id="4" name="rChest surface anatomy-trimm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9147" y="1851949"/>
            <a:ext cx="6202741" cy="3489042"/>
          </a:xfrm>
          <a:prstGeom prst="rect">
            <a:avLst/>
          </a:prstGeom>
        </p:spPr>
      </p:pic>
      <p:pic>
        <p:nvPicPr>
          <p:cNvPr id="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234" t="3713" r="2500"/>
          <a:stretch/>
        </p:blipFill>
        <p:spPr bwMode="auto">
          <a:xfrm>
            <a:off x="544010" y="1014354"/>
            <a:ext cx="8055980" cy="5369084"/>
          </a:xfrm>
          <a:prstGeom prst="round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2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p:cNvSpPr>
          <p:nvPr/>
        </p:nvSpPr>
        <p:spPr bwMode="auto">
          <a:xfrm>
            <a:off x="5902325" y="463550"/>
            <a:ext cx="3074988" cy="1490663"/>
          </a:xfrm>
          <a:prstGeom prst="roundRect">
            <a:avLst>
              <a:gd name="adj" fmla="val 16667"/>
            </a:avLst>
          </a:prstGeom>
          <a:solidFill>
            <a:schemeClr val="bg1">
              <a:alpha val="7411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eaLnBrk="0" hangingPunct="0">
              <a:spcBef>
                <a:spcPct val="20000"/>
              </a:spcBef>
              <a:buFont typeface="Wingdings" pitchFamily="2" charset="2"/>
              <a:buChar char="Ø"/>
              <a:defRPr sz="2800">
                <a:solidFill>
                  <a:schemeClr val="tx1"/>
                </a:solidFill>
                <a:latin typeface="Arial" charset="0"/>
                <a:cs typeface="Arial" charset="0"/>
              </a:defRPr>
            </a:lvl1pPr>
            <a:lvl2pPr marL="742950" indent="-285750" algn="l" eaLnBrk="0" hangingPunct="0">
              <a:spcBef>
                <a:spcPct val="20000"/>
              </a:spcBef>
              <a:buFont typeface="Arial" charset="0"/>
              <a:buChar char="–"/>
              <a:defRPr sz="2400">
                <a:solidFill>
                  <a:schemeClr val="tx1"/>
                </a:solidFill>
                <a:latin typeface="Arial" charset="0"/>
                <a:cs typeface="Arial" charset="0"/>
              </a:defRPr>
            </a:lvl2pPr>
            <a:lvl3pPr marL="1143000" indent="-228600" algn="l" eaLnBrk="0" hangingPunct="0">
              <a:spcBef>
                <a:spcPct val="20000"/>
              </a:spcBef>
              <a:buFont typeface="Arial" charset="0"/>
              <a:buChar char="•"/>
              <a:defRPr sz="2400">
                <a:solidFill>
                  <a:schemeClr val="tx1"/>
                </a:solidFill>
                <a:latin typeface="Arial" charset="0"/>
                <a:cs typeface="Arial" charset="0"/>
              </a:defRPr>
            </a:lvl3pPr>
            <a:lvl4pPr marL="1600200" indent="-228600" algn="l" eaLnBrk="0" hangingPunct="0">
              <a:spcBef>
                <a:spcPct val="20000"/>
              </a:spcBef>
              <a:buFont typeface="Arial" charset="0"/>
              <a:buChar char="–"/>
              <a:defRPr sz="2400">
                <a:solidFill>
                  <a:schemeClr val="tx1"/>
                </a:solidFill>
                <a:latin typeface="Arial" charset="0"/>
                <a:cs typeface="Arial" charset="0"/>
              </a:defRPr>
            </a:lvl4pPr>
            <a:lvl5pPr marL="2057400" indent="-228600" algn="l" eaLnBrk="0" hangingPunct="0">
              <a:spcBef>
                <a:spcPct val="20000"/>
              </a:spcBef>
              <a:buFont typeface="Arial" charset="0"/>
              <a:buChar char="»"/>
              <a:defRPr sz="2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9pPr>
          </a:lstStyle>
          <a:p>
            <a:pPr algn="ctr" eaLnBrk="1" hangingPunct="1">
              <a:spcBef>
                <a:spcPct val="0"/>
              </a:spcBef>
              <a:buFontTx/>
              <a:buNone/>
            </a:pPr>
            <a:r>
              <a:rPr lang="en-US" altLang="en-US" sz="4000" b="1">
                <a:solidFill>
                  <a:srgbClr val="F37021"/>
                </a:solidFill>
                <a:latin typeface="Times New Roman" pitchFamily="18" charset="0"/>
              </a:rPr>
              <a:t>Body Cavities</a:t>
            </a:r>
          </a:p>
        </p:txBody>
      </p:sp>
      <p:sp>
        <p:nvSpPr>
          <p:cNvPr id="31748" name="Slide Number Placeholder 2"/>
          <p:cNvSpPr>
            <a:spLocks noGrp="1"/>
          </p:cNvSpPr>
          <p:nvPr>
            <p:ph type="sldNum" sz="quarter" idx="4"/>
          </p:nvPr>
        </p:nvSpPr>
        <p:spPr bwMode="auto">
          <a:xfrm>
            <a:off x="0" y="6492875"/>
            <a:ext cx="533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spcBef>
                <a:spcPct val="20000"/>
              </a:spcBef>
              <a:buFont typeface="Wingdings" pitchFamily="2" charset="2"/>
              <a:buChar char="Ø"/>
              <a:defRPr sz="2800">
                <a:solidFill>
                  <a:schemeClr val="tx1"/>
                </a:solidFill>
                <a:latin typeface="Arial" charset="0"/>
                <a:cs typeface="Arial" charset="0"/>
              </a:defRPr>
            </a:lvl1pPr>
            <a:lvl2pPr marL="742950" indent="-285750" algn="l" eaLnBrk="0" hangingPunct="0">
              <a:spcBef>
                <a:spcPct val="20000"/>
              </a:spcBef>
              <a:buFont typeface="Arial" charset="0"/>
              <a:buChar char="–"/>
              <a:defRPr sz="2400">
                <a:solidFill>
                  <a:schemeClr val="tx1"/>
                </a:solidFill>
                <a:latin typeface="Arial" charset="0"/>
                <a:cs typeface="Arial" charset="0"/>
              </a:defRPr>
            </a:lvl2pPr>
            <a:lvl3pPr marL="1143000" indent="-228600" algn="l" eaLnBrk="0" hangingPunct="0">
              <a:spcBef>
                <a:spcPct val="20000"/>
              </a:spcBef>
              <a:buFont typeface="Arial" charset="0"/>
              <a:buChar char="•"/>
              <a:defRPr sz="2400">
                <a:solidFill>
                  <a:schemeClr val="tx1"/>
                </a:solidFill>
                <a:latin typeface="Arial" charset="0"/>
                <a:cs typeface="Arial" charset="0"/>
              </a:defRPr>
            </a:lvl3pPr>
            <a:lvl4pPr marL="1600200" indent="-228600" algn="l" eaLnBrk="0" hangingPunct="0">
              <a:spcBef>
                <a:spcPct val="20000"/>
              </a:spcBef>
              <a:buFont typeface="Arial" charset="0"/>
              <a:buChar char="–"/>
              <a:defRPr sz="2400">
                <a:solidFill>
                  <a:schemeClr val="tx1"/>
                </a:solidFill>
                <a:latin typeface="Arial" charset="0"/>
                <a:cs typeface="Arial" charset="0"/>
              </a:defRPr>
            </a:lvl4pPr>
            <a:lvl5pPr marL="2057400" indent="-228600" algn="l" eaLnBrk="0" hangingPunct="0">
              <a:spcBef>
                <a:spcPct val="20000"/>
              </a:spcBef>
              <a:buFont typeface="Arial" charset="0"/>
              <a:buChar char="»"/>
              <a:defRPr sz="2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9pPr>
          </a:lstStyle>
          <a:p>
            <a:pPr algn="ctr">
              <a:spcBef>
                <a:spcPct val="0"/>
              </a:spcBef>
              <a:buFontTx/>
              <a:buNone/>
            </a:pPr>
            <a:fld id="{B024346E-5070-405C-B6C3-5640448894D0}" type="slidenum">
              <a:rPr lang="en-US" altLang="en-US" sz="1400" smtClean="0"/>
              <a:pPr algn="ctr">
                <a:spcBef>
                  <a:spcPct val="0"/>
                </a:spcBef>
                <a:buFontTx/>
                <a:buNone/>
              </a:pPr>
              <a:t>11</a:t>
            </a:fld>
            <a:endParaRPr lang="en-US" altLang="en-US" sz="1400" smtClean="0"/>
          </a:p>
        </p:txBody>
      </p:sp>
      <p:pic>
        <p:nvPicPr>
          <p:cNvPr id="31746" name="Picture 2" descr="C:\Users\howe0212\Documents\Mistovich\Mistovich PU jpg\IMAGES-FINAL_M04\fig04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3"/>
            <a:ext cx="5499100" cy="673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197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Movement Terms</a:t>
            </a:r>
          </a:p>
        </p:txBody>
      </p:sp>
      <p:sp>
        <p:nvSpPr>
          <p:cNvPr id="32771" name="Content Placeholder 2"/>
          <p:cNvSpPr>
            <a:spLocks noGrp="1"/>
          </p:cNvSpPr>
          <p:nvPr>
            <p:ph idx="1"/>
          </p:nvPr>
        </p:nvSpPr>
        <p:spPr>
          <a:xfrm>
            <a:off x="676275" y="3762375"/>
            <a:ext cx="7772400" cy="2771775"/>
          </a:xfrm>
        </p:spPr>
        <p:txBody>
          <a:bodyPr/>
          <a:lstStyle/>
          <a:p>
            <a:r>
              <a:rPr lang="en-US" altLang="en-US" b="1" u="sng" dirty="0" smtClean="0"/>
              <a:t>Flexion</a:t>
            </a:r>
            <a:r>
              <a:rPr lang="en-US" altLang="en-US" dirty="0" smtClean="0"/>
              <a:t> is the bending of a joint.</a:t>
            </a:r>
          </a:p>
          <a:p>
            <a:r>
              <a:rPr lang="en-US" altLang="en-US" b="1" u="sng" dirty="0"/>
              <a:t>Extension</a:t>
            </a:r>
            <a:r>
              <a:rPr lang="en-US" altLang="en-US" dirty="0" smtClean="0"/>
              <a:t> is the straightening of a joint.</a:t>
            </a:r>
          </a:p>
          <a:p>
            <a:r>
              <a:rPr lang="en-US" altLang="en-US" b="1" u="sng" dirty="0"/>
              <a:t>Adduction</a:t>
            </a:r>
            <a:r>
              <a:rPr lang="en-US" altLang="en-US" dirty="0" smtClean="0"/>
              <a:t> is motion toward the midline.</a:t>
            </a:r>
          </a:p>
          <a:p>
            <a:r>
              <a:rPr lang="en-US" altLang="en-US" b="1" u="sng" dirty="0"/>
              <a:t>Abduction</a:t>
            </a:r>
            <a:r>
              <a:rPr lang="en-US" altLang="en-US" dirty="0" smtClean="0"/>
              <a:t> is motion away from the midline.</a:t>
            </a:r>
          </a:p>
        </p:txBody>
      </p:sp>
      <p:pic>
        <p:nvPicPr>
          <p:cNvPr id="32772" name="Picture 8" descr="78286_CH05_FIG03"/>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398588" y="1071562"/>
            <a:ext cx="6346825" cy="2652713"/>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12</a:t>
            </a:fld>
            <a:endParaRPr lang="en-US" dirty="0"/>
          </a:p>
        </p:txBody>
      </p:sp>
    </p:spTree>
    <p:extLst>
      <p:ext uri="{BB962C8B-B14F-4D97-AF65-F5344CB8AC3E}">
        <p14:creationId xmlns:p14="http://schemas.microsoft.com/office/powerpoint/2010/main" val="1349878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Other Directional Terms</a:t>
            </a:r>
          </a:p>
        </p:txBody>
      </p:sp>
      <p:sp>
        <p:nvSpPr>
          <p:cNvPr id="20483" name="Content Placeholder 2"/>
          <p:cNvSpPr>
            <a:spLocks noGrp="1"/>
          </p:cNvSpPr>
          <p:nvPr>
            <p:ph idx="1"/>
          </p:nvPr>
        </p:nvSpPr>
        <p:spPr>
          <a:xfrm>
            <a:off x="685800" y="1104900"/>
            <a:ext cx="7772400" cy="4800600"/>
          </a:xfrm>
        </p:spPr>
        <p:txBody>
          <a:bodyPr/>
          <a:lstStyle/>
          <a:p>
            <a:pPr>
              <a:spcBef>
                <a:spcPts val="1000"/>
              </a:spcBef>
            </a:pPr>
            <a:r>
              <a:rPr lang="en-US" altLang="en-US" b="1" dirty="0" smtClean="0"/>
              <a:t>Bilateral structures</a:t>
            </a:r>
            <a:r>
              <a:rPr lang="en-US" altLang="en-US" dirty="0" smtClean="0"/>
              <a:t>, appear on both sides of midline.</a:t>
            </a:r>
          </a:p>
          <a:p>
            <a:pPr lvl="1">
              <a:spcBef>
                <a:spcPts val="0"/>
              </a:spcBef>
            </a:pPr>
            <a:r>
              <a:rPr lang="en-US" altLang="en-US" dirty="0" smtClean="0"/>
              <a:t>Eyes</a:t>
            </a:r>
          </a:p>
          <a:p>
            <a:pPr lvl="1">
              <a:spcBef>
                <a:spcPts val="0"/>
              </a:spcBef>
            </a:pPr>
            <a:r>
              <a:rPr lang="en-US" altLang="en-US" dirty="0" smtClean="0"/>
              <a:t>Lungs</a:t>
            </a:r>
          </a:p>
          <a:p>
            <a:pPr lvl="1">
              <a:spcBef>
                <a:spcPts val="0"/>
              </a:spcBef>
            </a:pPr>
            <a:r>
              <a:rPr lang="en-US" altLang="en-US" dirty="0" smtClean="0"/>
              <a:t>Arms &amp; Legs</a:t>
            </a:r>
          </a:p>
          <a:p>
            <a:pPr>
              <a:spcBef>
                <a:spcPts val="1000"/>
              </a:spcBef>
            </a:pPr>
            <a:r>
              <a:rPr lang="en-US" altLang="en-US" b="1" dirty="0" smtClean="0"/>
              <a:t>Abdomen is divided</a:t>
            </a:r>
            <a:r>
              <a:rPr lang="en-US" altLang="en-US" dirty="0" smtClean="0"/>
              <a:t> into quadrants for communication purposes.</a:t>
            </a:r>
          </a:p>
          <a:p>
            <a:pPr lvl="1">
              <a:spcBef>
                <a:spcPts val="0"/>
              </a:spcBef>
            </a:pPr>
            <a:r>
              <a:rPr lang="en-US" altLang="en-US" sz="2800" b="1" u="sng" dirty="0" err="1"/>
              <a:t>RUQ</a:t>
            </a:r>
            <a:r>
              <a:rPr lang="en-US" altLang="en-US" dirty="0" smtClean="0"/>
              <a:t>  (Right Upper Quadrant)</a:t>
            </a:r>
          </a:p>
          <a:p>
            <a:pPr lvl="1">
              <a:spcBef>
                <a:spcPts val="0"/>
              </a:spcBef>
            </a:pPr>
            <a:r>
              <a:rPr lang="en-US" altLang="en-US" sz="2800" b="1" u="sng" dirty="0" err="1"/>
              <a:t>LUQ</a:t>
            </a:r>
            <a:r>
              <a:rPr lang="en-US" altLang="en-US" dirty="0" smtClean="0"/>
              <a:t>   (Left Upper Quadrant)</a:t>
            </a:r>
          </a:p>
          <a:p>
            <a:pPr lvl="1">
              <a:spcBef>
                <a:spcPts val="0"/>
              </a:spcBef>
            </a:pPr>
            <a:r>
              <a:rPr lang="en-US" altLang="en-US" sz="2800" b="1" u="sng" dirty="0" err="1"/>
              <a:t>RLQ</a:t>
            </a:r>
            <a:r>
              <a:rPr lang="en-US" altLang="en-US" dirty="0" smtClean="0"/>
              <a:t>   (Right Lower Quadrant)</a:t>
            </a:r>
          </a:p>
          <a:p>
            <a:pPr lvl="1">
              <a:spcBef>
                <a:spcPts val="0"/>
              </a:spcBef>
            </a:pPr>
            <a:r>
              <a:rPr lang="en-US" altLang="en-US" sz="2800" b="1" u="sng" dirty="0" err="1"/>
              <a:t>LLQ</a:t>
            </a:r>
            <a:r>
              <a:rPr lang="en-US" altLang="en-US" dirty="0" smtClean="0"/>
              <a:t>    (Left Lower Quadrant)</a:t>
            </a: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13</a:t>
            </a:fld>
            <a:endParaRPr lang="en-US" dirty="0"/>
          </a:p>
        </p:txBody>
      </p:sp>
    </p:spTree>
    <p:extLst>
      <p:ext uri="{BB962C8B-B14F-4D97-AF65-F5344CB8AC3E}">
        <p14:creationId xmlns:p14="http://schemas.microsoft.com/office/powerpoint/2010/main" val="2079211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5" end="5"/>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0483">
                                            <p:txEl>
                                              <p:pRg st="6" end="6"/>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20483">
                                            <p:txEl>
                                              <p:pRg st="7" end="7"/>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204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howe0212\Documents\Mistovich\Mistovich PU jpg\IMAGES-FINAL_M04\fig04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152400"/>
            <a:ext cx="8240712" cy="65960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819" name="Title 3"/>
          <p:cNvSpPr>
            <a:spLocks noGrp="1"/>
          </p:cNvSpPr>
          <p:nvPr>
            <p:ph type="title"/>
          </p:nvPr>
        </p:nvSpPr>
        <p:spPr/>
        <p:txBody>
          <a:bodyPr/>
          <a:lstStyle/>
          <a:p>
            <a:r>
              <a:rPr lang="en-US" altLang="en-US" smtClean="0"/>
              <a:t>Abdominal Organs</a:t>
            </a: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14</a:t>
            </a:fld>
            <a:endParaRPr lang="en-US" dirty="0"/>
          </a:p>
        </p:txBody>
      </p:sp>
    </p:spTree>
    <p:extLst>
      <p:ext uri="{BB962C8B-B14F-4D97-AF65-F5344CB8AC3E}">
        <p14:creationId xmlns:p14="http://schemas.microsoft.com/office/powerpoint/2010/main" val="1638515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5" name="Group 2"/>
          <p:cNvGrpSpPr>
            <a:grpSpLocks/>
          </p:cNvGrpSpPr>
          <p:nvPr/>
        </p:nvGrpSpPr>
        <p:grpSpPr bwMode="auto">
          <a:xfrm>
            <a:off x="5352423" y="1393417"/>
            <a:ext cx="3581400" cy="2362200"/>
            <a:chOff x="51536" y="72445"/>
            <a:chExt cx="3579928" cy="2362752"/>
          </a:xfrm>
        </p:grpSpPr>
        <p:pic>
          <p:nvPicPr>
            <p:cNvPr id="35846" name="Picture 6" descr="http://www.gistsupport.org/media/windham/Windhamfig1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6" y="72445"/>
              <a:ext cx="3579928" cy="236275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34024" y="1239531"/>
              <a:ext cx="445904" cy="21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Rectangle 6"/>
            <p:cNvSpPr/>
            <p:nvPr/>
          </p:nvSpPr>
          <p:spPr>
            <a:xfrm>
              <a:off x="2972923" y="1129967"/>
              <a:ext cx="447491" cy="21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6" name="Title 5"/>
          <p:cNvSpPr>
            <a:spLocks noGrp="1"/>
          </p:cNvSpPr>
          <p:nvPr>
            <p:ph type="title"/>
          </p:nvPr>
        </p:nvSpPr>
        <p:spPr/>
        <p:txBody>
          <a:bodyPr/>
          <a:lstStyle/>
          <a:p>
            <a:r>
              <a:rPr lang="en-US" altLang="en-US" dirty="0">
                <a:solidFill>
                  <a:srgbClr val="F37021"/>
                </a:solidFill>
              </a:rPr>
              <a:t>Abdominal Organs In the Retroperitoneal space</a:t>
            </a:r>
          </a:p>
        </p:txBody>
      </p:sp>
      <p:sp>
        <p:nvSpPr>
          <p:cNvPr id="3" name="Slide Number Placeholder 2"/>
          <p:cNvSpPr>
            <a:spLocks noGrp="1"/>
          </p:cNvSpPr>
          <p:nvPr>
            <p:ph type="sldNum" sz="quarter" idx="4"/>
          </p:nvPr>
        </p:nvSpPr>
        <p:spPr/>
        <p:txBody>
          <a:bodyPr/>
          <a:lstStyle/>
          <a:p>
            <a:fld id="{7934EB4C-221A-437D-9B9D-B7EF4B61892B}" type="slidenum">
              <a:rPr lang="en-US" smtClean="0"/>
              <a:pPr/>
              <a:t>15</a:t>
            </a:fld>
            <a:endParaRPr lang="en-US" dirty="0"/>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32" y="2002512"/>
            <a:ext cx="5489575" cy="46291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00FFFF">
                    <a:alpha val="27058"/>
                  </a:srgbClr>
                </a:solidFill>
              </a14:hiddenFill>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2036678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Anatomic Positions</a:t>
            </a:r>
          </a:p>
        </p:txBody>
      </p:sp>
      <p:pic>
        <p:nvPicPr>
          <p:cNvPr id="36867" name="Picture 7" descr="78286_CH05_FIG05B"/>
          <p:cNvPicPr preferRelativeResize="0">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74613" y="3187700"/>
            <a:ext cx="4191000" cy="17653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6868" name="Picture 8" descr="78286_CH05_FIG05A"/>
          <p:cNvPicPr preferRelativeResize="0">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65088" y="1282700"/>
            <a:ext cx="4191000" cy="17653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6870" name="Picture 10" descr="78286_CH05_FIG05D"/>
          <p:cNvPicPr preferRelativeResize="0">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551363" y="1744663"/>
            <a:ext cx="4419600" cy="232568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6871" name="Picture 11" descr="78286_CH05_FIG05E"/>
          <p:cNvPicPr preferRelativeResize="0">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608513" y="4281488"/>
            <a:ext cx="4419600" cy="186213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6872" name="Text Box 17"/>
          <p:cNvSpPr txBox="1">
            <a:spLocks noChangeArrowheads="1"/>
          </p:cNvSpPr>
          <p:nvPr/>
        </p:nvSpPr>
        <p:spPr bwMode="auto">
          <a:xfrm>
            <a:off x="39975" y="2528888"/>
            <a:ext cx="1056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2400" b="1">
                <a:cs typeface="Arial" charset="0"/>
              </a:rPr>
              <a:t>Prone</a:t>
            </a:r>
          </a:p>
        </p:txBody>
      </p:sp>
      <p:sp>
        <p:nvSpPr>
          <p:cNvPr id="36873" name="Text Box 18"/>
          <p:cNvSpPr txBox="1">
            <a:spLocks noChangeArrowheads="1"/>
          </p:cNvSpPr>
          <p:nvPr/>
        </p:nvSpPr>
        <p:spPr bwMode="auto">
          <a:xfrm>
            <a:off x="42414" y="4421188"/>
            <a:ext cx="1208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2400" b="1">
                <a:cs typeface="Arial" charset="0"/>
              </a:rPr>
              <a:t>Supine</a:t>
            </a:r>
          </a:p>
        </p:txBody>
      </p:sp>
      <p:sp>
        <p:nvSpPr>
          <p:cNvPr id="36875" name="Text Box 21"/>
          <p:cNvSpPr txBox="1">
            <a:spLocks noChangeArrowheads="1"/>
          </p:cNvSpPr>
          <p:nvPr/>
        </p:nvSpPr>
        <p:spPr bwMode="auto">
          <a:xfrm>
            <a:off x="4779342" y="4281488"/>
            <a:ext cx="15728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2400" b="1">
                <a:cs typeface="Arial" charset="0"/>
              </a:rPr>
              <a:t>Recovery</a:t>
            </a:r>
          </a:p>
        </p:txBody>
      </p:sp>
      <p:sp>
        <p:nvSpPr>
          <p:cNvPr id="36876" name="TextBox 1"/>
          <p:cNvSpPr txBox="1">
            <a:spLocks noChangeArrowheads="1"/>
          </p:cNvSpPr>
          <p:nvPr/>
        </p:nvSpPr>
        <p:spPr bwMode="auto">
          <a:xfrm>
            <a:off x="4774120" y="1784350"/>
            <a:ext cx="1175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2400" b="1">
                <a:cs typeface="Arial" charset="0"/>
              </a:rPr>
              <a:t>Fowler</a:t>
            </a:r>
          </a:p>
        </p:txBody>
      </p:sp>
      <p:sp>
        <p:nvSpPr>
          <p:cNvPr id="4" name="Slide Number Placeholder 3"/>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16</a:t>
            </a:fld>
            <a:endParaRPr lang="en-US" dirty="0"/>
          </a:p>
        </p:txBody>
      </p:sp>
      <p:pic>
        <p:nvPicPr>
          <p:cNvPr id="36869" name="Picture 9" descr="78286_CH05_FIG05C"/>
          <p:cNvPicPr preferRelativeResize="0">
            <a:picLocks noChangeAspect="1" noChangeArrowheads="1"/>
          </p:cNvPicPr>
          <p:nvPr>
            <p:custDataLst>
              <p:tags r:id="rId5"/>
            </p:custDataLst>
          </p:nvPr>
        </p:nvPicPr>
        <p:blipFill rotWithShape="1">
          <a:blip r:embed="rId11">
            <a:extLst>
              <a:ext uri="{28A0092B-C50C-407E-A947-70E740481C1C}">
                <a14:useLocalDpi xmlns:a14="http://schemas.microsoft.com/office/drawing/2010/main" val="0"/>
              </a:ext>
            </a:extLst>
          </a:blip>
          <a:srcRect l="3563" t="826" b="-826"/>
          <a:stretch/>
        </p:blipFill>
        <p:spPr bwMode="auto">
          <a:xfrm>
            <a:off x="74613" y="5049838"/>
            <a:ext cx="4191000" cy="17653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6874" name="Text Box 19"/>
          <p:cNvSpPr txBox="1">
            <a:spLocks noChangeArrowheads="1"/>
          </p:cNvSpPr>
          <p:nvPr/>
        </p:nvSpPr>
        <p:spPr bwMode="auto">
          <a:xfrm>
            <a:off x="3007559" y="6338888"/>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2400" b="1" dirty="0">
                <a:cs typeface="Arial" charset="0"/>
              </a:rPr>
              <a:t>Shock</a:t>
            </a:r>
          </a:p>
        </p:txBody>
      </p:sp>
    </p:spTree>
    <p:extLst>
      <p:ext uri="{BB962C8B-B14F-4D97-AF65-F5344CB8AC3E}">
        <p14:creationId xmlns:p14="http://schemas.microsoft.com/office/powerpoint/2010/main" val="2884319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howe0212\Documents\Mistovich\Mistovich PU jpg\IMAGES-FINAL_M04\fig04_01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1295400" y="533400"/>
            <a:ext cx="2286001" cy="544449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228600" y="6018212"/>
            <a:ext cx="3429000" cy="1588"/>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itle 1"/>
          <p:cNvSpPr>
            <a:spLocks/>
          </p:cNvSpPr>
          <p:nvPr/>
        </p:nvSpPr>
        <p:spPr bwMode="auto">
          <a:xfrm>
            <a:off x="5715000" y="381000"/>
            <a:ext cx="3200400" cy="6858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3600">
                <a:solidFill>
                  <a:schemeClr val="bg1"/>
                </a:solidFill>
                <a:latin typeface="Times New Roman" pitchFamily="18" charset="0"/>
              </a:rPr>
              <a:t>Fowler</a:t>
            </a:r>
          </a:p>
        </p:txBody>
      </p:sp>
      <p:sp>
        <p:nvSpPr>
          <p:cNvPr id="10" name="Title 1"/>
          <p:cNvSpPr>
            <a:spLocks/>
          </p:cNvSpPr>
          <p:nvPr/>
        </p:nvSpPr>
        <p:spPr bwMode="auto">
          <a:xfrm>
            <a:off x="4495800" y="3581400"/>
            <a:ext cx="4572000" cy="6477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3600">
                <a:solidFill>
                  <a:schemeClr val="bg1"/>
                </a:solidFill>
                <a:latin typeface="Times New Roman" pitchFamily="18" charset="0"/>
              </a:rPr>
              <a:t>Semi-Fowler</a:t>
            </a:r>
          </a:p>
        </p:txBody>
      </p:sp>
      <p:sp>
        <p:nvSpPr>
          <p:cNvPr id="12" name="Title 1"/>
          <p:cNvSpPr>
            <a:spLocks/>
          </p:cNvSpPr>
          <p:nvPr/>
        </p:nvSpPr>
        <p:spPr bwMode="auto">
          <a:xfrm>
            <a:off x="285750" y="5222082"/>
            <a:ext cx="2895600" cy="598487"/>
          </a:xfrm>
          <a:prstGeom prst="roundRect">
            <a:avLst>
              <a:gd name="adj" fmla="val 16667"/>
            </a:avLst>
          </a:prstGeom>
          <a:solidFill>
            <a:srgbClr val="002060"/>
          </a:solidFill>
          <a:ln>
            <a:noFill/>
          </a:ln>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3200" dirty="0" err="1">
                <a:solidFill>
                  <a:schemeClr val="bg1"/>
                </a:solidFill>
                <a:latin typeface="Times New Roman" pitchFamily="18" charset="0"/>
              </a:rPr>
              <a:t>45°to</a:t>
            </a:r>
            <a:r>
              <a:rPr lang="en-US" altLang="en-US" sz="3200" dirty="0">
                <a:solidFill>
                  <a:schemeClr val="bg1"/>
                </a:solidFill>
                <a:latin typeface="Times New Roman" pitchFamily="18" charset="0"/>
              </a:rPr>
              <a:t> 60°</a:t>
            </a:r>
          </a:p>
        </p:txBody>
      </p:sp>
      <p:sp>
        <p:nvSpPr>
          <p:cNvPr id="37896" name="Slide Number Placeholder 2"/>
          <p:cNvSpPr>
            <a:spLocks noGrp="1"/>
          </p:cNvSpPr>
          <p:nvPr>
            <p:ph type="sldNum" sz="quarter" idx="4"/>
          </p:nvPr>
        </p:nvSpPr>
        <p:spPr bwMode="auto">
          <a:xfrm>
            <a:off x="8686800" y="6492875"/>
            <a:ext cx="457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fld id="{FF4619E4-8526-4BD1-BB92-32D1D946B8AA}" type="slidenum">
              <a:rPr lang="en-US" altLang="en-US" sz="1400" smtClean="0">
                <a:solidFill>
                  <a:srgbClr val="898989"/>
                </a:solidFill>
                <a:latin typeface="Calibri" pitchFamily="34" charset="0"/>
                <a:cs typeface="Arial" charset="0"/>
              </a:rPr>
              <a:pPr algn="ctr" eaLnBrk="1" hangingPunct="1">
                <a:spcBef>
                  <a:spcPct val="0"/>
                </a:spcBef>
                <a:buSzTx/>
                <a:buFontTx/>
                <a:buNone/>
              </a:pPr>
              <a:t>17</a:t>
            </a:fld>
            <a:endParaRPr lang="en-US" altLang="en-US" sz="1400" smtClean="0">
              <a:solidFill>
                <a:srgbClr val="898989"/>
              </a:solidFill>
              <a:latin typeface="Calibri" pitchFamily="34" charset="0"/>
              <a:cs typeface="Arial" charset="0"/>
            </a:endParaRPr>
          </a:p>
        </p:txBody>
      </p:sp>
      <p:sp>
        <p:nvSpPr>
          <p:cNvPr id="13" name="Title 1"/>
          <p:cNvSpPr>
            <a:spLocks/>
          </p:cNvSpPr>
          <p:nvPr/>
        </p:nvSpPr>
        <p:spPr bwMode="auto">
          <a:xfrm>
            <a:off x="285750" y="5222082"/>
            <a:ext cx="2895600" cy="598487"/>
          </a:xfrm>
          <a:prstGeom prst="roundRect">
            <a:avLst>
              <a:gd name="adj" fmla="val 16667"/>
            </a:avLst>
          </a:prstGeom>
          <a:solidFill>
            <a:srgbClr val="002060"/>
          </a:solidFill>
          <a:ln>
            <a:noFill/>
          </a:ln>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3200" dirty="0">
                <a:solidFill>
                  <a:schemeClr val="bg1"/>
                </a:solidFill>
                <a:latin typeface="Times New Roman" pitchFamily="18" charset="0"/>
              </a:rPr>
              <a:t>&lt;45°</a:t>
            </a:r>
          </a:p>
        </p:txBody>
      </p:sp>
      <p:cxnSp>
        <p:nvCxnSpPr>
          <p:cNvPr id="14" name="Straight Connector 13"/>
          <p:cNvCxnSpPr/>
          <p:nvPr/>
        </p:nvCxnSpPr>
        <p:spPr>
          <a:xfrm>
            <a:off x="228600" y="2619375"/>
            <a:ext cx="3352801" cy="3358515"/>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812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2" grpId="0" animBg="1"/>
      <p:bldP spid="12" grpId="1"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165100"/>
            <a:ext cx="5257800" cy="914400"/>
          </a:xfrm>
        </p:spPr>
        <p:txBody>
          <a:bodyPr/>
          <a:lstStyle/>
          <a:p>
            <a:r>
              <a:rPr lang="en-US" altLang="en-US" dirty="0" smtClean="0"/>
              <a:t>The Skeletal </a:t>
            </a:r>
            <a:br>
              <a:rPr lang="en-US" altLang="en-US" dirty="0" smtClean="0"/>
            </a:br>
            <a:r>
              <a:rPr lang="en-US" altLang="en-US" dirty="0" smtClean="0"/>
              <a:t>System: Anatomy </a:t>
            </a:r>
          </a:p>
        </p:txBody>
      </p:sp>
      <p:sp>
        <p:nvSpPr>
          <p:cNvPr id="24579" name="Content Placeholder 2"/>
          <p:cNvSpPr>
            <a:spLocks noGrp="1"/>
          </p:cNvSpPr>
          <p:nvPr>
            <p:ph idx="1"/>
          </p:nvPr>
        </p:nvSpPr>
        <p:spPr>
          <a:xfrm>
            <a:off x="133350" y="1447800"/>
            <a:ext cx="5124450" cy="4800600"/>
          </a:xfrm>
        </p:spPr>
        <p:txBody>
          <a:bodyPr/>
          <a:lstStyle/>
          <a:p>
            <a:r>
              <a:rPr lang="en-US" altLang="en-US" dirty="0" smtClean="0"/>
              <a:t>Skeleton gives us our recognizable human form.</a:t>
            </a:r>
          </a:p>
          <a:p>
            <a:r>
              <a:rPr lang="en-US" altLang="en-US" dirty="0" smtClean="0"/>
              <a:t>Protects vital internal organs</a:t>
            </a:r>
          </a:p>
          <a:p>
            <a:r>
              <a:rPr lang="en-US" altLang="en-US" dirty="0" smtClean="0"/>
              <a:t>Contains </a:t>
            </a:r>
          </a:p>
          <a:p>
            <a:pPr lvl="1"/>
            <a:r>
              <a:rPr lang="en-US" altLang="en-US" dirty="0" smtClean="0"/>
              <a:t>Bones</a:t>
            </a:r>
          </a:p>
          <a:p>
            <a:pPr lvl="1"/>
            <a:r>
              <a:rPr lang="en-US" altLang="en-US" dirty="0" smtClean="0"/>
              <a:t>Ligaments</a:t>
            </a:r>
          </a:p>
          <a:p>
            <a:pPr lvl="1"/>
            <a:r>
              <a:rPr lang="en-US" altLang="en-US" dirty="0" smtClean="0"/>
              <a:t>Tendons</a:t>
            </a:r>
          </a:p>
          <a:p>
            <a:pPr lvl="1"/>
            <a:r>
              <a:rPr lang="en-US" altLang="en-US" dirty="0" smtClean="0"/>
              <a:t>Cartilage</a:t>
            </a:r>
          </a:p>
        </p:txBody>
      </p:sp>
      <p:pic>
        <p:nvPicPr>
          <p:cNvPr id="38916" name="Picture 4" descr="AAIGZMO0"/>
          <p:cNvPicPr>
            <a:picLocks noChangeAspect="1" noChangeArrowheads="1"/>
          </p:cNvPicPr>
          <p:nvPr/>
        </p:nvPicPr>
        <p:blipFill>
          <a:blip r:embed="rId2">
            <a:extLst>
              <a:ext uri="{28A0092B-C50C-407E-A947-70E740481C1C}">
                <a14:useLocalDpi xmlns:a14="http://schemas.microsoft.com/office/drawing/2010/main" val="0"/>
              </a:ext>
            </a:extLst>
          </a:blip>
          <a:srcRect l="13469" t="6995" r="14285"/>
          <a:stretch>
            <a:fillRect/>
          </a:stretch>
        </p:blipFill>
        <p:spPr bwMode="auto">
          <a:xfrm>
            <a:off x="5330198" y="117695"/>
            <a:ext cx="3813802" cy="668633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18</a:t>
            </a:fld>
            <a:endParaRPr lang="en-US" dirty="0"/>
          </a:p>
        </p:txBody>
      </p:sp>
    </p:spTree>
    <p:extLst>
      <p:ext uri="{BB962C8B-B14F-4D97-AF65-F5344CB8AC3E}">
        <p14:creationId xmlns:p14="http://schemas.microsoft.com/office/powerpoint/2010/main" val="217582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4579">
                                            <p:txEl>
                                              <p:pRg st="4" end="4"/>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24579">
                                            <p:txEl>
                                              <p:pRg st="5" end="5"/>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245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smtClean="0"/>
              <a:t>The Axial Skeleton</a:t>
            </a:r>
            <a:endParaRPr lang="en-US" altLang="en-US" dirty="0"/>
          </a:p>
        </p:txBody>
      </p:sp>
      <p:sp>
        <p:nvSpPr>
          <p:cNvPr id="9219" name="Content Placeholder 2"/>
          <p:cNvSpPr>
            <a:spLocks noGrp="1"/>
          </p:cNvSpPr>
          <p:nvPr>
            <p:ph type="body" idx="1"/>
          </p:nvPr>
        </p:nvSpPr>
        <p:spPr/>
        <p:txBody>
          <a:bodyPr/>
          <a:lstStyle/>
          <a:p>
            <a:r>
              <a:rPr lang="en-US" altLang="en-US" smtClean="0"/>
              <a:t>The axial skeleton is the foundation to which the arms and legs are attached. </a:t>
            </a:r>
          </a:p>
          <a:p>
            <a:r>
              <a:rPr lang="en-US" altLang="en-US" smtClean="0"/>
              <a:t>It includes:</a:t>
            </a:r>
          </a:p>
          <a:p>
            <a:pPr lvl="1"/>
            <a:r>
              <a:rPr lang="en-US" altLang="en-US" smtClean="0"/>
              <a:t>Skull</a:t>
            </a:r>
          </a:p>
          <a:p>
            <a:pPr lvl="1"/>
            <a:r>
              <a:rPr lang="en-US" altLang="en-US" smtClean="0"/>
              <a:t>Spinal column</a:t>
            </a:r>
          </a:p>
          <a:p>
            <a:pPr lvl="1"/>
            <a:r>
              <a:rPr lang="en-US" altLang="en-US" smtClean="0"/>
              <a:t>Thorax</a:t>
            </a:r>
            <a:endParaRPr lang="en-US" altLang="en-US"/>
          </a:p>
        </p:txBody>
      </p:sp>
      <p:sp>
        <p:nvSpPr>
          <p:cNvPr id="2" name="Slide Number Placeholder 1"/>
          <p:cNvSpPr>
            <a:spLocks noGrp="1"/>
          </p:cNvSpPr>
          <p:nvPr>
            <p:ph type="sldNum" sz="quarter" idx="4"/>
          </p:nvPr>
        </p:nvSpPr>
        <p:spPr>
          <a:xfrm>
            <a:off x="152400" y="6438900"/>
            <a:ext cx="1028700" cy="342900"/>
          </a:xfrm>
        </p:spPr>
        <p:txBody>
          <a:bodyPr/>
          <a:lstStyle/>
          <a:p>
            <a:r>
              <a:rPr lang="en-US" smtClean="0"/>
              <a:t>18</a:t>
            </a:r>
            <a:endParaRPr lang="en-US" dirty="0"/>
          </a:p>
        </p:txBody>
      </p:sp>
      <p:pic>
        <p:nvPicPr>
          <p:cNvPr id="1026" name="Picture 2" descr="Image result for axial skelet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776"/>
          <a:stretch/>
        </p:blipFill>
        <p:spPr bwMode="auto">
          <a:xfrm>
            <a:off x="233266" y="204024"/>
            <a:ext cx="822714" cy="177983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299" y="2558967"/>
            <a:ext cx="4488121" cy="3944273"/>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99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8"/>
          <p:cNvSpPr txBox="1">
            <a:spLocks noChangeArrowheads="1"/>
          </p:cNvSpPr>
          <p:nvPr/>
        </p:nvSpPr>
        <p:spPr bwMode="auto">
          <a:xfrm>
            <a:off x="104775" y="1204913"/>
            <a:ext cx="8934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4400" b="1" dirty="0">
                <a:cs typeface="Arial" charset="0"/>
              </a:rPr>
              <a:t>Anatomy versus Physiology</a:t>
            </a:r>
          </a:p>
        </p:txBody>
      </p:sp>
      <p:sp>
        <p:nvSpPr>
          <p:cNvPr id="10" name="TextBox 9"/>
          <p:cNvSpPr txBox="1">
            <a:spLocks noChangeArrowheads="1"/>
          </p:cNvSpPr>
          <p:nvPr/>
        </p:nvSpPr>
        <p:spPr bwMode="auto">
          <a:xfrm>
            <a:off x="485775" y="4100513"/>
            <a:ext cx="3429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3200" dirty="0">
                <a:cs typeface="Arial" charset="0"/>
              </a:rPr>
              <a:t>How the body is made</a:t>
            </a:r>
          </a:p>
        </p:txBody>
      </p:sp>
      <p:sp>
        <p:nvSpPr>
          <p:cNvPr id="11" name="TextBox 10"/>
          <p:cNvSpPr txBox="1">
            <a:spLocks noChangeArrowheads="1"/>
          </p:cNvSpPr>
          <p:nvPr/>
        </p:nvSpPr>
        <p:spPr bwMode="auto">
          <a:xfrm>
            <a:off x="5362575" y="4100513"/>
            <a:ext cx="3276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3200">
                <a:cs typeface="Arial" charset="0"/>
              </a:rPr>
              <a:t>How the body works</a:t>
            </a:r>
          </a:p>
        </p:txBody>
      </p:sp>
      <p:sp>
        <p:nvSpPr>
          <p:cNvPr id="12" name="Notched Right Arrow 11"/>
          <p:cNvSpPr/>
          <p:nvPr/>
        </p:nvSpPr>
        <p:spPr>
          <a:xfrm rot="6096661">
            <a:off x="825500" y="2522538"/>
            <a:ext cx="1876425" cy="908050"/>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cs typeface="Arial" charset="0"/>
            </a:endParaRPr>
          </a:p>
        </p:txBody>
      </p:sp>
      <p:sp>
        <p:nvSpPr>
          <p:cNvPr id="13" name="Notched Right Arrow 12"/>
          <p:cNvSpPr>
            <a:spLocks noChangeArrowheads="1"/>
          </p:cNvSpPr>
          <p:nvPr/>
        </p:nvSpPr>
        <p:spPr bwMode="auto">
          <a:xfrm rot="4532660">
            <a:off x="5884862" y="2451101"/>
            <a:ext cx="2022475" cy="914400"/>
          </a:xfrm>
          <a:prstGeom prst="notchedRightArrow">
            <a:avLst>
              <a:gd name="adj1" fmla="val 50000"/>
              <a:gd name="adj2" fmla="val 35256"/>
            </a:avLst>
          </a:prstGeom>
          <a:solidFill>
            <a:srgbClr val="FF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rot="10800000" vert="eaVert" anchor="ct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endParaRPr lang="en-US" altLang="en-US" sz="2400">
              <a:solidFill>
                <a:srgbClr val="FFFFFF"/>
              </a:solidFill>
              <a:latin typeface="Times New Roman" pitchFamily="18" charset="0"/>
            </a:endParaRPr>
          </a:p>
        </p:txBody>
      </p:sp>
    </p:spTree>
    <p:extLst>
      <p:ext uri="{BB962C8B-B14F-4D97-AF65-F5344CB8AC3E}">
        <p14:creationId xmlns:p14="http://schemas.microsoft.com/office/powerpoint/2010/main" val="782254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0.70"/>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par>
                          <p:cTn id="21" fill="hold" nodeType="afterGroup">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ChangeArrowheads="1"/>
          </p:cNvSpPr>
          <p:nvPr/>
        </p:nvSpPr>
        <p:spPr bwMode="auto">
          <a:xfrm>
            <a:off x="4473575" y="1447800"/>
            <a:ext cx="3984625" cy="4800600"/>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latin typeface="Times New Roman" pitchFamily="18" charset="0"/>
            </a:endParaRPr>
          </a:p>
        </p:txBody>
      </p:sp>
      <p:sp>
        <p:nvSpPr>
          <p:cNvPr id="43011" name="Title 1"/>
          <p:cNvSpPr>
            <a:spLocks noGrp="1"/>
          </p:cNvSpPr>
          <p:nvPr>
            <p:ph type="title"/>
          </p:nvPr>
        </p:nvSpPr>
        <p:spPr/>
        <p:txBody>
          <a:bodyPr/>
          <a:lstStyle/>
          <a:p>
            <a:r>
              <a:rPr lang="en-US" altLang="en-US" dirty="0"/>
              <a:t>Spinal column</a:t>
            </a:r>
          </a:p>
        </p:txBody>
      </p:sp>
      <p:sp>
        <p:nvSpPr>
          <p:cNvPr id="43012" name="Content Placeholder 2"/>
          <p:cNvSpPr>
            <a:spLocks noGrp="1"/>
          </p:cNvSpPr>
          <p:nvPr>
            <p:ph idx="1"/>
          </p:nvPr>
        </p:nvSpPr>
        <p:spPr>
          <a:xfrm>
            <a:off x="285750" y="1447800"/>
            <a:ext cx="4187825" cy="4800600"/>
          </a:xfrm>
        </p:spPr>
        <p:txBody>
          <a:bodyPr/>
          <a:lstStyle/>
          <a:p>
            <a:r>
              <a:rPr lang="en-US" altLang="en-US" dirty="0" smtClean="0"/>
              <a:t>Composed of 33 </a:t>
            </a:r>
            <a:br>
              <a:rPr lang="en-US" altLang="en-US" dirty="0" smtClean="0"/>
            </a:br>
            <a:r>
              <a:rPr lang="en-US" altLang="en-US" dirty="0" smtClean="0"/>
              <a:t>bones (vertebrae)</a:t>
            </a:r>
          </a:p>
          <a:p>
            <a:r>
              <a:rPr lang="en-US" altLang="en-US" dirty="0" smtClean="0"/>
              <a:t>Spine divided into </a:t>
            </a:r>
            <a:br>
              <a:rPr lang="en-US" altLang="en-US" dirty="0" smtClean="0"/>
            </a:br>
            <a:r>
              <a:rPr lang="en-US" altLang="en-US" dirty="0" smtClean="0"/>
              <a:t>5 sections:</a:t>
            </a:r>
          </a:p>
          <a:p>
            <a:pPr lvl="1"/>
            <a:r>
              <a:rPr lang="en-US" altLang="en-US" dirty="0" smtClean="0"/>
              <a:t>Cervical</a:t>
            </a:r>
          </a:p>
          <a:p>
            <a:pPr lvl="1"/>
            <a:r>
              <a:rPr lang="en-US" altLang="en-US" dirty="0" smtClean="0"/>
              <a:t>Thoracic</a:t>
            </a:r>
          </a:p>
          <a:p>
            <a:pPr lvl="1"/>
            <a:r>
              <a:rPr lang="en-US" altLang="en-US" dirty="0" smtClean="0"/>
              <a:t>Lumbar</a:t>
            </a:r>
          </a:p>
          <a:p>
            <a:pPr lvl="1"/>
            <a:r>
              <a:rPr lang="en-US" altLang="en-US" dirty="0" smtClean="0"/>
              <a:t>Sacrum</a:t>
            </a:r>
          </a:p>
          <a:p>
            <a:pPr lvl="1"/>
            <a:r>
              <a:rPr lang="en-US" altLang="en-US" dirty="0" smtClean="0"/>
              <a:t>Coccyx	</a:t>
            </a:r>
          </a:p>
        </p:txBody>
      </p:sp>
      <p:pic>
        <p:nvPicPr>
          <p:cNvPr id="43014" name="Picture 5" descr="78286_CH05_FIG08"/>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4667250" y="1524000"/>
            <a:ext cx="3506788" cy="470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415213" y="2566988"/>
            <a:ext cx="758825" cy="37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Rectangle 7"/>
          <p:cNvSpPr/>
          <p:nvPr/>
        </p:nvSpPr>
        <p:spPr>
          <a:xfrm>
            <a:off x="7415212" y="4007085"/>
            <a:ext cx="758825" cy="376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Rectangle 8"/>
          <p:cNvSpPr/>
          <p:nvPr/>
        </p:nvSpPr>
        <p:spPr>
          <a:xfrm>
            <a:off x="7415213" y="4613275"/>
            <a:ext cx="758825" cy="37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Rectangle 9"/>
          <p:cNvSpPr/>
          <p:nvPr/>
        </p:nvSpPr>
        <p:spPr>
          <a:xfrm>
            <a:off x="7415213" y="5218113"/>
            <a:ext cx="758825" cy="37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Rectangle 10"/>
          <p:cNvSpPr/>
          <p:nvPr/>
        </p:nvSpPr>
        <p:spPr>
          <a:xfrm>
            <a:off x="7415213" y="5570538"/>
            <a:ext cx="758825" cy="37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20</a:t>
            </a:fld>
            <a:endParaRPr lang="en-US" dirty="0"/>
          </a:p>
        </p:txBody>
      </p:sp>
      <p:sp>
        <p:nvSpPr>
          <p:cNvPr id="3" name="TextBox 2"/>
          <p:cNvSpPr txBox="1"/>
          <p:nvPr/>
        </p:nvSpPr>
        <p:spPr>
          <a:xfrm>
            <a:off x="2844131" y="3628865"/>
            <a:ext cx="561371" cy="461665"/>
          </a:xfrm>
          <a:prstGeom prst="rect">
            <a:avLst/>
          </a:prstGeom>
          <a:noFill/>
        </p:spPr>
        <p:txBody>
          <a:bodyPr wrap="none" rtlCol="0">
            <a:spAutoFit/>
          </a:bodyPr>
          <a:lstStyle/>
          <a:p>
            <a:r>
              <a:rPr lang="en-US" dirty="0">
                <a:latin typeface="+mn-lt"/>
                <a:ea typeface="+mn-ea"/>
              </a:rPr>
              <a:t>(7)</a:t>
            </a:r>
          </a:p>
        </p:txBody>
      </p:sp>
      <p:sp>
        <p:nvSpPr>
          <p:cNvPr id="13" name="TextBox 12"/>
          <p:cNvSpPr txBox="1"/>
          <p:nvPr/>
        </p:nvSpPr>
        <p:spPr>
          <a:xfrm>
            <a:off x="2758370" y="4146001"/>
            <a:ext cx="732893" cy="461665"/>
          </a:xfrm>
          <a:prstGeom prst="rect">
            <a:avLst/>
          </a:prstGeom>
          <a:noFill/>
        </p:spPr>
        <p:txBody>
          <a:bodyPr wrap="none" rtlCol="0">
            <a:spAutoFit/>
          </a:bodyPr>
          <a:lstStyle/>
          <a:p>
            <a:r>
              <a:rPr lang="en-US" dirty="0" smtClean="0">
                <a:latin typeface="+mn-lt"/>
                <a:ea typeface="+mn-ea"/>
              </a:rPr>
              <a:t>(12)</a:t>
            </a:r>
            <a:endParaRPr lang="en-US" dirty="0">
              <a:latin typeface="+mn-lt"/>
              <a:ea typeface="+mn-ea"/>
            </a:endParaRPr>
          </a:p>
        </p:txBody>
      </p:sp>
      <p:sp>
        <p:nvSpPr>
          <p:cNvPr id="14" name="TextBox 13"/>
          <p:cNvSpPr txBox="1"/>
          <p:nvPr/>
        </p:nvSpPr>
        <p:spPr>
          <a:xfrm>
            <a:off x="2844131" y="4577080"/>
            <a:ext cx="561371" cy="461665"/>
          </a:xfrm>
          <a:prstGeom prst="rect">
            <a:avLst/>
          </a:prstGeom>
          <a:noFill/>
        </p:spPr>
        <p:txBody>
          <a:bodyPr wrap="none" rtlCol="0">
            <a:spAutoFit/>
          </a:bodyPr>
          <a:lstStyle/>
          <a:p>
            <a:r>
              <a:rPr lang="en-US" dirty="0" smtClean="0">
                <a:latin typeface="+mn-lt"/>
                <a:ea typeface="+mn-ea"/>
              </a:rPr>
              <a:t>(5)</a:t>
            </a:r>
            <a:endParaRPr lang="en-US" dirty="0">
              <a:latin typeface="+mn-lt"/>
              <a:ea typeface="+mn-ea"/>
            </a:endParaRPr>
          </a:p>
        </p:txBody>
      </p:sp>
      <p:sp>
        <p:nvSpPr>
          <p:cNvPr id="15" name="TextBox 14"/>
          <p:cNvSpPr txBox="1"/>
          <p:nvPr/>
        </p:nvSpPr>
        <p:spPr>
          <a:xfrm>
            <a:off x="2844131" y="5078095"/>
            <a:ext cx="561371" cy="461665"/>
          </a:xfrm>
          <a:prstGeom prst="rect">
            <a:avLst/>
          </a:prstGeom>
          <a:noFill/>
        </p:spPr>
        <p:txBody>
          <a:bodyPr wrap="none" rtlCol="0">
            <a:spAutoFit/>
          </a:bodyPr>
          <a:lstStyle/>
          <a:p>
            <a:r>
              <a:rPr lang="en-US" dirty="0" smtClean="0">
                <a:latin typeface="+mn-lt"/>
                <a:ea typeface="+mn-ea"/>
              </a:rPr>
              <a:t>(5)</a:t>
            </a:r>
            <a:endParaRPr lang="en-US" dirty="0">
              <a:latin typeface="+mn-lt"/>
              <a:ea typeface="+mn-ea"/>
            </a:endParaRPr>
          </a:p>
        </p:txBody>
      </p:sp>
      <p:sp>
        <p:nvSpPr>
          <p:cNvPr id="16" name="TextBox 15"/>
          <p:cNvSpPr txBox="1"/>
          <p:nvPr/>
        </p:nvSpPr>
        <p:spPr>
          <a:xfrm>
            <a:off x="2844131" y="5512434"/>
            <a:ext cx="561371" cy="461665"/>
          </a:xfrm>
          <a:prstGeom prst="rect">
            <a:avLst/>
          </a:prstGeom>
          <a:noFill/>
        </p:spPr>
        <p:txBody>
          <a:bodyPr wrap="none" rtlCol="0">
            <a:spAutoFit/>
          </a:bodyPr>
          <a:lstStyle/>
          <a:p>
            <a:r>
              <a:rPr lang="en-US" dirty="0" smtClean="0">
                <a:latin typeface="+mn-lt"/>
                <a:ea typeface="+mn-ea"/>
              </a:rPr>
              <a:t>(4)</a:t>
            </a:r>
            <a:endParaRPr lang="en-US" dirty="0">
              <a:latin typeface="+mn-lt"/>
              <a:ea typeface="+mn-ea"/>
            </a:endParaRPr>
          </a:p>
        </p:txBody>
      </p:sp>
    </p:spTree>
    <p:extLst>
      <p:ext uri="{BB962C8B-B14F-4D97-AF65-F5344CB8AC3E}">
        <p14:creationId xmlns:p14="http://schemas.microsoft.com/office/powerpoint/2010/main" val="1364605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3"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smtClean="0"/>
              <a:t>Thorax</a:t>
            </a:r>
          </a:p>
        </p:txBody>
      </p:sp>
      <p:sp>
        <p:nvSpPr>
          <p:cNvPr id="44035" name="Content Placeholder 2"/>
          <p:cNvSpPr>
            <a:spLocks noGrp="1"/>
          </p:cNvSpPr>
          <p:nvPr>
            <p:ph idx="1"/>
          </p:nvPr>
        </p:nvSpPr>
        <p:spPr>
          <a:xfrm>
            <a:off x="133350" y="1447800"/>
            <a:ext cx="4313237" cy="4800600"/>
          </a:xfrm>
        </p:spPr>
        <p:txBody>
          <a:bodyPr/>
          <a:lstStyle/>
          <a:p>
            <a:r>
              <a:rPr lang="en-US" altLang="en-US" dirty="0" smtClean="0"/>
              <a:t>Formed by of 12 </a:t>
            </a:r>
            <a:br>
              <a:rPr lang="en-US" altLang="en-US" dirty="0" smtClean="0"/>
            </a:br>
            <a:r>
              <a:rPr lang="en-US" altLang="en-US" dirty="0" smtClean="0"/>
              <a:t>thoracic vertebrae </a:t>
            </a:r>
            <a:br>
              <a:rPr lang="en-US" altLang="en-US" dirty="0" smtClean="0"/>
            </a:br>
            <a:r>
              <a:rPr lang="en-US" altLang="en-US" dirty="0" smtClean="0"/>
              <a:t>and 12 pairs of ribs</a:t>
            </a:r>
          </a:p>
          <a:p>
            <a:r>
              <a:rPr lang="en-US" altLang="en-US" dirty="0" smtClean="0"/>
              <a:t>Thoracic cavity </a:t>
            </a:r>
            <a:br>
              <a:rPr lang="en-US" altLang="en-US" dirty="0" smtClean="0"/>
            </a:br>
            <a:r>
              <a:rPr lang="en-US" altLang="en-US" dirty="0" smtClean="0"/>
              <a:t>contains</a:t>
            </a:r>
          </a:p>
          <a:p>
            <a:pPr lvl="1"/>
            <a:r>
              <a:rPr lang="en-US" altLang="en-US" dirty="0" smtClean="0"/>
              <a:t>Heart</a:t>
            </a:r>
          </a:p>
          <a:p>
            <a:pPr lvl="1"/>
            <a:r>
              <a:rPr lang="en-US" altLang="en-US" dirty="0" smtClean="0"/>
              <a:t>Lungs</a:t>
            </a:r>
          </a:p>
          <a:p>
            <a:pPr lvl="1"/>
            <a:r>
              <a:rPr lang="en-US" altLang="en-US" dirty="0" smtClean="0"/>
              <a:t>Esophagus</a:t>
            </a:r>
          </a:p>
          <a:p>
            <a:pPr lvl="1"/>
            <a:r>
              <a:rPr lang="en-US" altLang="en-US" dirty="0" smtClean="0"/>
              <a:t>Great vessels	</a:t>
            </a:r>
          </a:p>
        </p:txBody>
      </p:sp>
      <p:grpSp>
        <p:nvGrpSpPr>
          <p:cNvPr id="44036" name="Group 1"/>
          <p:cNvGrpSpPr>
            <a:grpSpLocks/>
          </p:cNvGrpSpPr>
          <p:nvPr/>
        </p:nvGrpSpPr>
        <p:grpSpPr bwMode="auto">
          <a:xfrm>
            <a:off x="4397375" y="1447800"/>
            <a:ext cx="4670425" cy="4800600"/>
            <a:chOff x="4473575" y="1447800"/>
            <a:chExt cx="4670425" cy="4800600"/>
          </a:xfrm>
        </p:grpSpPr>
        <p:sp>
          <p:nvSpPr>
            <p:cNvPr id="30724" name="Rectangle 1030"/>
            <p:cNvSpPr>
              <a:spLocks noChangeArrowheads="1"/>
            </p:cNvSpPr>
            <p:nvPr/>
          </p:nvSpPr>
          <p:spPr bwMode="auto">
            <a:xfrm>
              <a:off x="4473575" y="1447800"/>
              <a:ext cx="4670425" cy="4800600"/>
            </a:xfrm>
            <a:prstGeom prst="rect">
              <a:avLst/>
            </a:prstGeom>
            <a:solidFill>
              <a:schemeClr val="bg1"/>
            </a:solidFill>
            <a:ln w="38100">
              <a:solidFill>
                <a:srgbClr val="FF0000">
                  <a:alpha val="40000"/>
                </a:srgbClr>
              </a:solidFill>
              <a:miter lim="800000"/>
              <a:headEnd/>
              <a:tailEnd/>
            </a:ln>
          </p:spPr>
          <p:txBody>
            <a:bodyPr lIns="228600" tIns="182880" rIns="228600" bIns="91440"/>
            <a:lstStyle/>
            <a:p>
              <a:pPr marL="342900" indent="-342900" algn="l">
                <a:spcBef>
                  <a:spcPct val="35000"/>
                </a:spcBef>
                <a:buSzPct val="105000"/>
                <a:buFont typeface="Wingdings" pitchFamily="2" charset="2"/>
                <a:buChar char="Ø"/>
                <a:defRPr/>
              </a:pPr>
              <a:endParaRPr lang="en-US" sz="2800">
                <a:latin typeface="+mn-lt"/>
                <a:ea typeface="+mn-ea"/>
              </a:endParaRPr>
            </a:p>
          </p:txBody>
        </p:sp>
        <p:pic>
          <p:nvPicPr>
            <p:cNvPr id="44039" name="Picture 1029" descr="78286_CH05_FIG09"/>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4522787" y="1724138"/>
              <a:ext cx="4572000" cy="400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21</a:t>
            </a:fld>
            <a:endParaRPr lang="en-US" dirty="0"/>
          </a:p>
        </p:txBody>
      </p:sp>
    </p:spTree>
    <p:extLst>
      <p:ext uri="{BB962C8B-B14F-4D97-AF65-F5344CB8AC3E}">
        <p14:creationId xmlns:p14="http://schemas.microsoft.com/office/powerpoint/2010/main" val="1657459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dirty="0" smtClean="0"/>
              <a:t>The Appendicular Skeleton</a:t>
            </a:r>
          </a:p>
        </p:txBody>
      </p:sp>
      <p:sp>
        <p:nvSpPr>
          <p:cNvPr id="33795" name="Content Placeholder 2"/>
          <p:cNvSpPr>
            <a:spLocks noGrp="1"/>
          </p:cNvSpPr>
          <p:nvPr>
            <p:ph idx="1"/>
          </p:nvPr>
        </p:nvSpPr>
        <p:spPr/>
        <p:txBody>
          <a:bodyPr/>
          <a:lstStyle/>
          <a:p>
            <a:r>
              <a:rPr lang="en-US" altLang="en-US" dirty="0" smtClean="0"/>
              <a:t>Arms, legs, their connection points, and pelvis</a:t>
            </a:r>
          </a:p>
          <a:p>
            <a:r>
              <a:rPr lang="en-US" altLang="en-US" dirty="0" smtClean="0"/>
              <a:t>Includes:</a:t>
            </a:r>
          </a:p>
          <a:p>
            <a:pPr lvl="1"/>
            <a:r>
              <a:rPr lang="en-US" altLang="en-US" dirty="0" smtClean="0"/>
              <a:t>Upper extremity</a:t>
            </a:r>
          </a:p>
          <a:p>
            <a:pPr lvl="1"/>
            <a:r>
              <a:rPr lang="en-US" altLang="en-US" dirty="0" smtClean="0"/>
              <a:t>Pelvis</a:t>
            </a:r>
          </a:p>
          <a:p>
            <a:pPr lvl="1"/>
            <a:r>
              <a:rPr lang="en-US" altLang="en-US" dirty="0" smtClean="0"/>
              <a:t>Lower extremity</a:t>
            </a: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22</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287" y="2134926"/>
            <a:ext cx="2324100" cy="4324350"/>
          </a:xfrm>
          <a:prstGeom prst="rect">
            <a:avLst/>
          </a:prstGeom>
          <a:solidFill>
            <a:schemeClr val="bg1"/>
          </a:solidFill>
          <a:ln w="38100">
            <a:solidFill>
              <a:srgbClr val="FF0000"/>
            </a:solid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5395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The Upper Extremity</a:t>
            </a:r>
          </a:p>
        </p:txBody>
      </p:sp>
      <p:sp>
        <p:nvSpPr>
          <p:cNvPr id="47107" name="Content Placeholder 2"/>
          <p:cNvSpPr>
            <a:spLocks noGrp="1"/>
          </p:cNvSpPr>
          <p:nvPr>
            <p:ph idx="1"/>
          </p:nvPr>
        </p:nvSpPr>
        <p:spPr>
          <a:xfrm>
            <a:off x="452717" y="1219200"/>
            <a:ext cx="5878513" cy="4800600"/>
          </a:xfrm>
        </p:spPr>
        <p:txBody>
          <a:bodyPr/>
          <a:lstStyle/>
          <a:p>
            <a:r>
              <a:rPr lang="en-US" altLang="en-US" dirty="0" smtClean="0"/>
              <a:t>Extends </a:t>
            </a:r>
            <a:r>
              <a:rPr lang="en-US" altLang="en-US" dirty="0"/>
              <a:t>from shoulder girdle to fingertips</a:t>
            </a:r>
          </a:p>
          <a:p>
            <a:r>
              <a:rPr lang="en-US" altLang="en-US" dirty="0"/>
              <a:t>Composed of arms, forearms, hands, fingers</a:t>
            </a:r>
          </a:p>
          <a:p>
            <a:pPr lvl="1"/>
            <a:r>
              <a:rPr lang="en-US" altLang="en-US" dirty="0" smtClean="0"/>
              <a:t>The </a:t>
            </a:r>
            <a:r>
              <a:rPr lang="en-US" altLang="en-US" b="1" u="sng" dirty="0" err="1" smtClean="0"/>
              <a:t>humerus</a:t>
            </a:r>
            <a:r>
              <a:rPr lang="en-US" altLang="en-US" dirty="0" smtClean="0"/>
              <a:t> is the supporting bone of the arm.</a:t>
            </a:r>
          </a:p>
          <a:p>
            <a:pPr lvl="1"/>
            <a:r>
              <a:rPr lang="en-US" altLang="en-US" dirty="0" smtClean="0"/>
              <a:t>The forearm consists of the </a:t>
            </a:r>
            <a:r>
              <a:rPr lang="en-US" altLang="en-US" b="1" u="sng" dirty="0" smtClean="0"/>
              <a:t>radius</a:t>
            </a:r>
            <a:r>
              <a:rPr lang="en-US" altLang="en-US" dirty="0" smtClean="0"/>
              <a:t> and </a:t>
            </a:r>
            <a:r>
              <a:rPr lang="en-US" altLang="en-US" b="1" u="sng" dirty="0" smtClean="0"/>
              <a:t>ulna</a:t>
            </a:r>
            <a:r>
              <a:rPr lang="en-US" altLang="en-US" dirty="0" smtClean="0"/>
              <a:t>.</a:t>
            </a:r>
          </a:p>
          <a:p>
            <a:pPr lvl="2"/>
            <a:r>
              <a:rPr lang="en-US" altLang="en-US" dirty="0" smtClean="0"/>
              <a:t>Radius on lateral side of forearm</a:t>
            </a:r>
          </a:p>
          <a:p>
            <a:pPr lvl="2"/>
            <a:r>
              <a:rPr lang="en-US" altLang="en-US" dirty="0" smtClean="0"/>
              <a:t>Ulna on medial side of forearm</a:t>
            </a:r>
          </a:p>
        </p:txBody>
      </p:sp>
      <p:pic>
        <p:nvPicPr>
          <p:cNvPr id="47109" name="Picture 5" descr="http://library.thinkquest.org/5777/images/11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1857375"/>
            <a:ext cx="2481262" cy="41624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23</a:t>
            </a:fld>
            <a:endParaRPr lang="en-US" dirty="0"/>
          </a:p>
        </p:txBody>
      </p:sp>
    </p:spTree>
    <p:extLst>
      <p:ext uri="{BB962C8B-B14F-4D97-AF65-F5344CB8AC3E}">
        <p14:creationId xmlns:p14="http://schemas.microsoft.com/office/powerpoint/2010/main" val="4069669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The Upper Extremity</a:t>
            </a:r>
          </a:p>
        </p:txBody>
      </p:sp>
      <p:sp>
        <p:nvSpPr>
          <p:cNvPr id="48131" name="Content Placeholder 2"/>
          <p:cNvSpPr>
            <a:spLocks noGrp="1"/>
          </p:cNvSpPr>
          <p:nvPr>
            <p:ph idx="1"/>
          </p:nvPr>
        </p:nvSpPr>
        <p:spPr>
          <a:xfrm>
            <a:off x="4858869" y="2057400"/>
            <a:ext cx="4159625" cy="4191000"/>
          </a:xfrm>
        </p:spPr>
        <p:txBody>
          <a:bodyPr/>
          <a:lstStyle/>
          <a:p>
            <a:r>
              <a:rPr lang="en-US" altLang="en-US" dirty="0" smtClean="0"/>
              <a:t>Wrist and hand</a:t>
            </a:r>
          </a:p>
          <a:p>
            <a:pPr lvl="1"/>
            <a:r>
              <a:rPr lang="en-US" altLang="en-US" dirty="0" smtClean="0"/>
              <a:t>Ball-and-socket joint </a:t>
            </a:r>
          </a:p>
          <a:p>
            <a:pPr lvl="1"/>
            <a:r>
              <a:rPr lang="en-US" altLang="en-US" dirty="0" smtClean="0"/>
              <a:t>Principal bones</a:t>
            </a:r>
          </a:p>
          <a:p>
            <a:pPr lvl="2"/>
            <a:r>
              <a:rPr lang="en-US" altLang="en-US" dirty="0" smtClean="0"/>
              <a:t>Carpals (8)</a:t>
            </a:r>
          </a:p>
          <a:p>
            <a:pPr lvl="2"/>
            <a:r>
              <a:rPr lang="en-US" altLang="en-US" dirty="0" smtClean="0"/>
              <a:t>Metacarpals (5)</a:t>
            </a:r>
          </a:p>
          <a:p>
            <a:pPr lvl="2"/>
            <a:r>
              <a:rPr lang="en-US" altLang="en-US" dirty="0" smtClean="0"/>
              <a:t>Phalanges (14)</a:t>
            </a:r>
          </a:p>
        </p:txBody>
      </p:sp>
      <p:sp>
        <p:nvSpPr>
          <p:cNvPr id="48133" name="Rectangle 1030"/>
          <p:cNvSpPr>
            <a:spLocks noChangeArrowheads="1"/>
          </p:cNvSpPr>
          <p:nvPr/>
        </p:nvSpPr>
        <p:spPr bwMode="auto">
          <a:xfrm>
            <a:off x="273050" y="2057400"/>
            <a:ext cx="4365625" cy="4267200"/>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latin typeface="Times New Roman" pitchFamily="18" charset="0"/>
            </a:endParaRPr>
          </a:p>
        </p:txBody>
      </p:sp>
      <p:pic>
        <p:nvPicPr>
          <p:cNvPr id="48134" name="Picture 1029" descr="78286_CH05_FIG11"/>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27025" y="2133600"/>
            <a:ext cx="39195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24</a:t>
            </a:fld>
            <a:endParaRPr lang="en-US" dirty="0"/>
          </a:p>
        </p:txBody>
      </p:sp>
    </p:spTree>
    <p:extLst>
      <p:ext uri="{BB962C8B-B14F-4D97-AF65-F5344CB8AC3E}">
        <p14:creationId xmlns:p14="http://schemas.microsoft.com/office/powerpoint/2010/main" val="1484668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48131">
                                            <p:txEl>
                                              <p:pRg st="3" end="3"/>
                                            </p:txEl>
                                          </p:spTgt>
                                        </p:tgtEl>
                                        <p:attrNameLst>
                                          <p:attrName>style.visibility</p:attrName>
                                        </p:attrNameLst>
                                      </p:cBhvr>
                                      <p:to>
                                        <p:strVal val="visible"/>
                                      </p:to>
                                    </p:set>
                                  </p:childTnLst>
                                </p:cTn>
                              </p:par>
                            </p:childTnLst>
                          </p:cTn>
                        </p:par>
                        <p:par>
                          <p:cTn id="7" fill="hold" nodeType="withGroup">
                            <p:stCondLst>
                              <p:cond delay="1000"/>
                            </p:stCondLst>
                            <p:childTnLst>
                              <p:par>
                                <p:cTn id="8" presetID="1" presetClass="entr" presetSubtype="0" fill="hold" nodeType="afterEffect">
                                  <p:stCondLst>
                                    <p:cond delay="1000"/>
                                  </p:stCondLst>
                                  <p:childTnLst>
                                    <p:set>
                                      <p:cBhvr>
                                        <p:cTn id="9" dur="1" fill="hold">
                                          <p:stCondLst>
                                            <p:cond delay="0"/>
                                          </p:stCondLst>
                                        </p:cTn>
                                        <p:tgtEl>
                                          <p:spTgt spid="48131">
                                            <p:txEl>
                                              <p:pRg st="4" end="4"/>
                                            </p:txEl>
                                          </p:spTgt>
                                        </p:tgtEl>
                                        <p:attrNameLst>
                                          <p:attrName>style.visibility</p:attrName>
                                        </p:attrNameLst>
                                      </p:cBhvr>
                                      <p:to>
                                        <p:strVal val="visible"/>
                                      </p:to>
                                    </p:set>
                                  </p:childTnLst>
                                </p:cTn>
                              </p:par>
                            </p:childTnLst>
                          </p:cTn>
                        </p:par>
                        <p:par>
                          <p:cTn id="10" fill="hold" nodeType="withGroup">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481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88900"/>
            <a:ext cx="5523619" cy="914400"/>
          </a:xfrm>
        </p:spPr>
        <p:txBody>
          <a:bodyPr/>
          <a:lstStyle/>
          <a:p>
            <a:r>
              <a:rPr lang="en-US" altLang="en-US" dirty="0" smtClean="0"/>
              <a:t>The Pelvis</a:t>
            </a:r>
          </a:p>
        </p:txBody>
      </p:sp>
      <p:sp>
        <p:nvSpPr>
          <p:cNvPr id="49155" name="Content Placeholder 2"/>
          <p:cNvSpPr>
            <a:spLocks noGrp="1"/>
          </p:cNvSpPr>
          <p:nvPr>
            <p:ph idx="1"/>
          </p:nvPr>
        </p:nvSpPr>
        <p:spPr>
          <a:xfrm>
            <a:off x="268941" y="1447800"/>
            <a:ext cx="8189259" cy="4800600"/>
          </a:xfrm>
        </p:spPr>
        <p:txBody>
          <a:bodyPr/>
          <a:lstStyle/>
          <a:p>
            <a:r>
              <a:rPr lang="en-US" altLang="en-US" dirty="0" smtClean="0"/>
              <a:t>Closed bony ring </a:t>
            </a:r>
            <a:br>
              <a:rPr lang="en-US" altLang="en-US" dirty="0" smtClean="0"/>
            </a:br>
            <a:r>
              <a:rPr lang="en-US" altLang="en-US" dirty="0" smtClean="0"/>
              <a:t>consisting of three bones</a:t>
            </a:r>
          </a:p>
          <a:p>
            <a:pPr lvl="1"/>
            <a:r>
              <a:rPr lang="en-US" altLang="en-US" dirty="0" smtClean="0"/>
              <a:t>Sacrum</a:t>
            </a:r>
          </a:p>
          <a:p>
            <a:pPr lvl="1"/>
            <a:r>
              <a:rPr lang="en-US" altLang="en-US" dirty="0" smtClean="0"/>
              <a:t>Two pelvic bones</a:t>
            </a:r>
          </a:p>
          <a:p>
            <a:pPr lvl="2"/>
            <a:r>
              <a:rPr lang="en-US" altLang="en-US" dirty="0" smtClean="0"/>
              <a:t>Each pelvic bone is formed </a:t>
            </a:r>
            <a:br>
              <a:rPr lang="en-US" altLang="en-US" dirty="0" smtClean="0"/>
            </a:br>
            <a:r>
              <a:rPr lang="en-US" altLang="en-US" dirty="0" smtClean="0"/>
              <a:t>by fusion of ilium, ischium, and pubis.</a:t>
            </a:r>
          </a:p>
          <a:p>
            <a:r>
              <a:rPr lang="en-US" altLang="en-US" dirty="0" smtClean="0"/>
              <a:t>Posteriorly, the ilium, ischium, and pubis bones are joined by the sacrum</a:t>
            </a:r>
          </a:p>
          <a:p>
            <a:r>
              <a:rPr lang="en-US" altLang="en-US" dirty="0" smtClean="0"/>
              <a:t>Anteriorly, the pubic symphysis is where the right and left pubis are joined</a:t>
            </a:r>
          </a:p>
        </p:txBody>
      </p:sp>
      <p:grpSp>
        <p:nvGrpSpPr>
          <p:cNvPr id="49156" name="Group 2"/>
          <p:cNvGrpSpPr>
            <a:grpSpLocks/>
          </p:cNvGrpSpPr>
          <p:nvPr/>
        </p:nvGrpSpPr>
        <p:grpSpPr bwMode="auto">
          <a:xfrm>
            <a:off x="5523619" y="12700"/>
            <a:ext cx="3574343" cy="3689796"/>
            <a:chOff x="-208344" y="2430684"/>
            <a:chExt cx="3784921" cy="3817716"/>
          </a:xfrm>
        </p:grpSpPr>
        <p:sp>
          <p:nvSpPr>
            <p:cNvPr id="49158" name="Rectangle 7"/>
            <p:cNvSpPr>
              <a:spLocks noChangeArrowheads="1"/>
            </p:cNvSpPr>
            <p:nvPr/>
          </p:nvSpPr>
          <p:spPr bwMode="auto">
            <a:xfrm>
              <a:off x="-208344" y="2430684"/>
              <a:ext cx="3784921" cy="3817716"/>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latin typeface="Times New Roman" pitchFamily="18" charset="0"/>
              </a:endParaRPr>
            </a:p>
          </p:txBody>
        </p:sp>
        <p:pic>
          <p:nvPicPr>
            <p:cNvPr id="49159" name="Picture 6" descr="78286_CH05_FIG12"/>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931" y="2570394"/>
              <a:ext cx="3366304" cy="354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25</a:t>
            </a:fld>
            <a:endParaRPr lang="en-US" dirty="0"/>
          </a:p>
        </p:txBody>
      </p:sp>
    </p:spTree>
    <p:extLst>
      <p:ext uri="{BB962C8B-B14F-4D97-AF65-F5344CB8AC3E}">
        <p14:creationId xmlns:p14="http://schemas.microsoft.com/office/powerpoint/2010/main" val="2928788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smtClean="0"/>
              <a:t>The Lower Extremity</a:t>
            </a:r>
          </a:p>
        </p:txBody>
      </p:sp>
      <p:sp>
        <p:nvSpPr>
          <p:cNvPr id="50179" name="Content Placeholder 2"/>
          <p:cNvSpPr>
            <a:spLocks noGrp="1"/>
          </p:cNvSpPr>
          <p:nvPr>
            <p:ph idx="1"/>
          </p:nvPr>
        </p:nvSpPr>
        <p:spPr>
          <a:xfrm>
            <a:off x="685800" y="1447800"/>
            <a:ext cx="5649686" cy="4800600"/>
          </a:xfrm>
        </p:spPr>
        <p:txBody>
          <a:bodyPr/>
          <a:lstStyle/>
          <a:p>
            <a:r>
              <a:rPr lang="en-US" altLang="en-US" dirty="0" smtClean="0"/>
              <a:t>Main parts are </a:t>
            </a:r>
            <a:r>
              <a:rPr lang="en-US" altLang="en-US" b="1" dirty="0" smtClean="0"/>
              <a:t>thigh, leg, foot</a:t>
            </a:r>
            <a:r>
              <a:rPr lang="en-US" altLang="en-US" dirty="0" smtClean="0"/>
              <a:t>.</a:t>
            </a:r>
          </a:p>
          <a:p>
            <a:r>
              <a:rPr lang="en-US" altLang="en-US" dirty="0" smtClean="0"/>
              <a:t>Upper leg: </a:t>
            </a:r>
            <a:r>
              <a:rPr lang="en-US" altLang="en-US" b="1" dirty="0" smtClean="0"/>
              <a:t>femur</a:t>
            </a:r>
            <a:r>
              <a:rPr lang="en-US" altLang="en-US" dirty="0" smtClean="0"/>
              <a:t> (thigh bone) </a:t>
            </a:r>
          </a:p>
          <a:p>
            <a:pPr lvl="1"/>
            <a:r>
              <a:rPr lang="en-US" altLang="en-US" dirty="0" smtClean="0"/>
              <a:t>Longest bone in body, femur connects into acetabulum (pelvic girdle) by ball-and-socket joint.</a:t>
            </a:r>
          </a:p>
          <a:p>
            <a:pPr lvl="1"/>
            <a:r>
              <a:rPr lang="en-US" altLang="en-US" dirty="0" smtClean="0"/>
              <a:t>Greater and lesser trochanter are where major muscles of thigh connect to femur.</a:t>
            </a:r>
          </a:p>
        </p:txBody>
      </p:sp>
      <p:sp>
        <p:nvSpPr>
          <p:cNvPr id="2" name="Slide Number Placeholder 1"/>
          <p:cNvSpPr>
            <a:spLocks noGrp="1"/>
          </p:cNvSpPr>
          <p:nvPr>
            <p:ph type="sldNum" sz="quarter" idx="4"/>
          </p:nvPr>
        </p:nvSpPr>
        <p:spPr/>
        <p:txBody>
          <a:bodyPr/>
          <a:lstStyle/>
          <a:p>
            <a:fld id="{7934EB4C-221A-437D-9B9D-B7EF4B61892B}" type="slidenum">
              <a:rPr lang="en-US" smtClean="0"/>
              <a:pPr/>
              <a:t>26</a:t>
            </a:fld>
            <a:endParaRPr lang="en-US" dirty="0"/>
          </a:p>
        </p:txBody>
      </p:sp>
      <p:pic>
        <p:nvPicPr>
          <p:cNvPr id="3076"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2294"/>
          <a:stretch/>
        </p:blipFill>
        <p:spPr bwMode="auto">
          <a:xfrm>
            <a:off x="6435077" y="1380931"/>
            <a:ext cx="2638425" cy="4960354"/>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446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25506" y="88899"/>
            <a:ext cx="4652869" cy="1040653"/>
          </a:xfrm>
        </p:spPr>
        <p:txBody>
          <a:bodyPr/>
          <a:lstStyle/>
          <a:p>
            <a:r>
              <a:rPr lang="en-US" altLang="en-US" dirty="0" smtClean="0"/>
              <a:t>The Lower Extremity</a:t>
            </a:r>
          </a:p>
        </p:txBody>
      </p:sp>
      <p:sp>
        <p:nvSpPr>
          <p:cNvPr id="51203" name="Content Placeholder 2"/>
          <p:cNvSpPr>
            <a:spLocks noGrp="1"/>
          </p:cNvSpPr>
          <p:nvPr>
            <p:ph idx="1"/>
          </p:nvPr>
        </p:nvSpPr>
        <p:spPr>
          <a:xfrm>
            <a:off x="197224" y="1286435"/>
            <a:ext cx="4581151" cy="4800600"/>
          </a:xfrm>
        </p:spPr>
        <p:txBody>
          <a:bodyPr/>
          <a:lstStyle/>
          <a:p>
            <a:pPr>
              <a:spcBef>
                <a:spcPts val="0"/>
              </a:spcBef>
            </a:pPr>
            <a:r>
              <a:rPr lang="en-US" altLang="en-US" sz="2600" dirty="0" smtClean="0"/>
              <a:t>Knee connects upper leg to lower leg</a:t>
            </a:r>
          </a:p>
          <a:p>
            <a:pPr lvl="1">
              <a:spcBef>
                <a:spcPts val="0"/>
              </a:spcBef>
            </a:pPr>
            <a:r>
              <a:rPr lang="en-US" altLang="en-US" dirty="0" smtClean="0"/>
              <a:t>Kneecap (patella)</a:t>
            </a:r>
          </a:p>
          <a:p>
            <a:pPr>
              <a:spcBef>
                <a:spcPts val="0"/>
              </a:spcBef>
            </a:pPr>
            <a:r>
              <a:rPr lang="en-US" altLang="en-US" sz="2600" dirty="0" smtClean="0"/>
              <a:t>Lower Leg</a:t>
            </a:r>
          </a:p>
          <a:p>
            <a:pPr lvl="1">
              <a:spcBef>
                <a:spcPts val="0"/>
              </a:spcBef>
            </a:pPr>
            <a:r>
              <a:rPr lang="en-US" altLang="en-US" dirty="0" smtClean="0"/>
              <a:t>Tibia (shin bone)</a:t>
            </a:r>
          </a:p>
          <a:p>
            <a:pPr lvl="2">
              <a:spcBef>
                <a:spcPts val="0"/>
              </a:spcBef>
            </a:pPr>
            <a:r>
              <a:rPr lang="en-US" altLang="en-US" sz="2600" dirty="0" smtClean="0"/>
              <a:t>Anterior of leg</a:t>
            </a:r>
          </a:p>
          <a:p>
            <a:pPr lvl="1">
              <a:spcBef>
                <a:spcPts val="0"/>
              </a:spcBef>
            </a:pPr>
            <a:r>
              <a:rPr lang="en-US" altLang="en-US" dirty="0" smtClean="0"/>
              <a:t>Fibula</a:t>
            </a:r>
          </a:p>
          <a:p>
            <a:pPr lvl="2">
              <a:spcBef>
                <a:spcPts val="0"/>
              </a:spcBef>
            </a:pPr>
            <a:r>
              <a:rPr lang="en-US" altLang="en-US" sz="2600" dirty="0" smtClean="0"/>
              <a:t>Lateral side of leg </a:t>
            </a:r>
          </a:p>
          <a:p>
            <a:pPr>
              <a:spcBef>
                <a:spcPts val="0"/>
              </a:spcBef>
            </a:pPr>
            <a:r>
              <a:rPr lang="en-US" altLang="en-US" sz="2600" dirty="0" smtClean="0"/>
              <a:t>Ankle</a:t>
            </a:r>
          </a:p>
          <a:p>
            <a:pPr lvl="1">
              <a:spcBef>
                <a:spcPts val="0"/>
              </a:spcBef>
            </a:pPr>
            <a:r>
              <a:rPr lang="en-US" altLang="en-US" dirty="0" smtClean="0"/>
              <a:t>A hinge joint Allows flexion/extension of foot	</a:t>
            </a:r>
          </a:p>
        </p:txBody>
      </p:sp>
      <p:grpSp>
        <p:nvGrpSpPr>
          <p:cNvPr id="51204" name="Group 4"/>
          <p:cNvGrpSpPr>
            <a:grpSpLocks/>
          </p:cNvGrpSpPr>
          <p:nvPr/>
        </p:nvGrpSpPr>
        <p:grpSpPr bwMode="auto">
          <a:xfrm>
            <a:off x="4778375" y="53975"/>
            <a:ext cx="4249738" cy="6727825"/>
            <a:chOff x="4778375" y="87086"/>
            <a:chExt cx="4365625" cy="6727146"/>
          </a:xfrm>
        </p:grpSpPr>
        <p:sp>
          <p:nvSpPr>
            <p:cNvPr id="51206" name="Rectangle 7"/>
            <p:cNvSpPr>
              <a:spLocks noChangeArrowheads="1"/>
            </p:cNvSpPr>
            <p:nvPr/>
          </p:nvSpPr>
          <p:spPr bwMode="auto">
            <a:xfrm>
              <a:off x="4778375" y="87086"/>
              <a:ext cx="4365625" cy="6727146"/>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latin typeface="Times New Roman" pitchFamily="18" charset="0"/>
              </a:endParaRPr>
            </a:p>
          </p:txBody>
        </p:sp>
        <p:pic>
          <p:nvPicPr>
            <p:cNvPr id="51207" name="Picture 6" descr="78286_CH05_FIG13"/>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5083175" y="337234"/>
              <a:ext cx="3716338"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27</a:t>
            </a:fld>
            <a:endParaRPr lang="en-US" dirty="0"/>
          </a:p>
        </p:txBody>
      </p:sp>
    </p:spTree>
    <p:extLst>
      <p:ext uri="{BB962C8B-B14F-4D97-AF65-F5344CB8AC3E}">
        <p14:creationId xmlns:p14="http://schemas.microsoft.com/office/powerpoint/2010/main" val="1063738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51203">
                                            <p:txEl>
                                              <p:pRg st="3" end="3"/>
                                            </p:txEl>
                                          </p:spTgt>
                                        </p:tgtEl>
                                        <p:attrNameLst>
                                          <p:attrName>style.visibility</p:attrName>
                                        </p:attrNameLst>
                                      </p:cBhvr>
                                      <p:to>
                                        <p:strVal val="visible"/>
                                      </p:to>
                                    </p:set>
                                  </p:childTnLst>
                                </p:cTn>
                              </p:par>
                            </p:childTnLst>
                          </p:cTn>
                        </p:par>
                        <p:par>
                          <p:cTn id="7" fill="hold" nodeType="withGroup">
                            <p:stCondLst>
                              <p:cond delay="1000"/>
                            </p:stCondLst>
                            <p:childTnLst>
                              <p:par>
                                <p:cTn id="8" presetID="1" presetClass="entr" presetSubtype="0" fill="hold" nodeType="afterEffect">
                                  <p:stCondLst>
                                    <p:cond delay="1000"/>
                                  </p:stCondLst>
                                  <p:childTnLst>
                                    <p:set>
                                      <p:cBhvr>
                                        <p:cTn id="9" dur="1" fill="hold">
                                          <p:stCondLst>
                                            <p:cond delay="0"/>
                                          </p:stCondLst>
                                        </p:cTn>
                                        <p:tgtEl>
                                          <p:spTgt spid="51203">
                                            <p:txEl>
                                              <p:pRg st="4" end="4"/>
                                            </p:txEl>
                                          </p:spTgt>
                                        </p:tgtEl>
                                        <p:attrNameLst>
                                          <p:attrName>style.visibility</p:attrName>
                                        </p:attrNameLst>
                                      </p:cBhvr>
                                      <p:to>
                                        <p:strVal val="visible"/>
                                      </p:to>
                                    </p:set>
                                  </p:childTnLst>
                                </p:cTn>
                              </p:par>
                            </p:childTnLst>
                          </p:cTn>
                        </p:par>
                        <p:par>
                          <p:cTn id="10" fill="hold" nodeType="withGroup">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51203">
                                            <p:txEl>
                                              <p:pRg st="5" end="5"/>
                                            </p:txEl>
                                          </p:spTgt>
                                        </p:tgtEl>
                                        <p:attrNameLst>
                                          <p:attrName>style.visibility</p:attrName>
                                        </p:attrNameLst>
                                      </p:cBhvr>
                                      <p:to>
                                        <p:strVal val="visible"/>
                                      </p:to>
                                    </p:set>
                                  </p:childTnLst>
                                </p:cTn>
                              </p:par>
                            </p:childTnLst>
                          </p:cTn>
                        </p:par>
                        <p:par>
                          <p:cTn id="13" fill="hold" nodeType="withGroup">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51203">
                                            <p:txEl>
                                              <p:pRg st="6" end="6"/>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51203">
                                            <p:txEl>
                                              <p:pRg st="7" end="7"/>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512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14300" y="88900"/>
            <a:ext cx="6777038" cy="914400"/>
          </a:xfrm>
        </p:spPr>
        <p:txBody>
          <a:bodyPr/>
          <a:lstStyle/>
          <a:p>
            <a:r>
              <a:rPr lang="en-US" altLang="en-US" smtClean="0"/>
              <a:t>The Lower Extremity</a:t>
            </a:r>
            <a:endParaRPr lang="en-US" altLang="en-US" dirty="0" smtClean="0"/>
          </a:p>
        </p:txBody>
      </p:sp>
      <p:sp>
        <p:nvSpPr>
          <p:cNvPr id="52227" name="Content Placeholder 2"/>
          <p:cNvSpPr>
            <a:spLocks noGrp="1"/>
          </p:cNvSpPr>
          <p:nvPr>
            <p:ph idx="1"/>
          </p:nvPr>
        </p:nvSpPr>
        <p:spPr>
          <a:xfrm>
            <a:off x="4343400" y="3105150"/>
            <a:ext cx="4713288" cy="3143250"/>
          </a:xfrm>
        </p:spPr>
        <p:txBody>
          <a:bodyPr/>
          <a:lstStyle/>
          <a:p>
            <a:r>
              <a:rPr lang="en-US" altLang="en-US" b="1" dirty="0" smtClean="0"/>
              <a:t>Foot</a:t>
            </a:r>
          </a:p>
          <a:p>
            <a:pPr lvl="1"/>
            <a:r>
              <a:rPr lang="en-US" altLang="en-US" b="1" dirty="0" smtClean="0"/>
              <a:t>Tarsal bones (7)</a:t>
            </a:r>
          </a:p>
          <a:p>
            <a:pPr lvl="1"/>
            <a:r>
              <a:rPr lang="en-US" altLang="en-US" b="1" dirty="0" smtClean="0"/>
              <a:t>Metatarsal bones form substance of foot (5)</a:t>
            </a:r>
          </a:p>
          <a:p>
            <a:pPr lvl="1"/>
            <a:r>
              <a:rPr lang="en-US" altLang="en-US" b="1" dirty="0" smtClean="0"/>
              <a:t>Toes are formed by phalanges (14)</a:t>
            </a:r>
          </a:p>
        </p:txBody>
      </p:sp>
      <p:pic>
        <p:nvPicPr>
          <p:cNvPr id="5222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338" y="0"/>
            <a:ext cx="2165350" cy="356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28</a:t>
            </a:fld>
            <a:endParaRPr lang="en-US" dirty="0"/>
          </a:p>
        </p:txBody>
      </p:sp>
      <p:grpSp>
        <p:nvGrpSpPr>
          <p:cNvPr id="52228" name="Group 4"/>
          <p:cNvGrpSpPr>
            <a:grpSpLocks/>
          </p:cNvGrpSpPr>
          <p:nvPr/>
        </p:nvGrpSpPr>
        <p:grpSpPr bwMode="auto">
          <a:xfrm>
            <a:off x="68240" y="1447800"/>
            <a:ext cx="4365625" cy="5334000"/>
            <a:chOff x="0" y="1447800"/>
            <a:chExt cx="4365625" cy="5410200"/>
          </a:xfrm>
        </p:grpSpPr>
        <p:sp>
          <p:nvSpPr>
            <p:cNvPr id="52231" name="Rectangle 7"/>
            <p:cNvSpPr>
              <a:spLocks noChangeArrowheads="1"/>
            </p:cNvSpPr>
            <p:nvPr/>
          </p:nvSpPr>
          <p:spPr bwMode="auto">
            <a:xfrm>
              <a:off x="0" y="1447800"/>
              <a:ext cx="4365625" cy="5410200"/>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latin typeface="Times New Roman" pitchFamily="18" charset="0"/>
              </a:endParaRPr>
            </a:p>
          </p:txBody>
        </p:sp>
        <p:pic>
          <p:nvPicPr>
            <p:cNvPr id="52232" name="Picture 6" descr="78286_CH05_FIG14"/>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14300" y="1524000"/>
              <a:ext cx="42291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81899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52227">
                                            <p:txEl>
                                              <p:pRg st="1" end="1"/>
                                            </p:txEl>
                                          </p:spTgt>
                                        </p:tgtEl>
                                        <p:attrNameLst>
                                          <p:attrName>style.visibility</p:attrName>
                                        </p:attrNameLst>
                                      </p:cBhvr>
                                      <p:to>
                                        <p:strVal val="visible"/>
                                      </p:to>
                                    </p:set>
                                  </p:childTnLst>
                                </p:cTn>
                              </p:par>
                            </p:childTnLst>
                          </p:cTn>
                        </p:par>
                        <p:par>
                          <p:cTn id="7" fill="hold" nodeType="withGroup">
                            <p:stCondLst>
                              <p:cond delay="1000"/>
                            </p:stCondLst>
                            <p:childTnLst>
                              <p:par>
                                <p:cTn id="8" presetID="1" presetClass="entr" presetSubtype="0" fill="hold" nodeType="afterEffect">
                                  <p:stCondLst>
                                    <p:cond delay="1000"/>
                                  </p:stCondLst>
                                  <p:childTnLst>
                                    <p:set>
                                      <p:cBhvr>
                                        <p:cTn id="9" dur="1" fill="hold">
                                          <p:stCondLst>
                                            <p:cond delay="0"/>
                                          </p:stCondLst>
                                        </p:cTn>
                                        <p:tgtEl>
                                          <p:spTgt spid="52227">
                                            <p:txEl>
                                              <p:pRg st="2" end="2"/>
                                            </p:txEl>
                                          </p:spTgt>
                                        </p:tgtEl>
                                        <p:attrNameLst>
                                          <p:attrName>style.visibility</p:attrName>
                                        </p:attrNameLst>
                                      </p:cBhvr>
                                      <p:to>
                                        <p:strVal val="visible"/>
                                      </p:to>
                                    </p:set>
                                  </p:childTnLst>
                                </p:cTn>
                              </p:par>
                            </p:childTnLst>
                          </p:cTn>
                        </p:par>
                        <p:par>
                          <p:cTn id="10" fill="hold" nodeType="withGroup">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7934EB4C-221A-437D-9B9D-B7EF4B61892B}" type="slidenum">
              <a:rPr lang="en-US" smtClean="0"/>
              <a:pPr/>
              <a:t>29</a:t>
            </a:fld>
            <a:endParaRPr lang="en-US" dirty="0"/>
          </a:p>
        </p:txBody>
      </p:sp>
      <p:sp>
        <p:nvSpPr>
          <p:cNvPr id="53251" name="Content Placeholder 2"/>
          <p:cNvSpPr>
            <a:spLocks noGrp="1"/>
          </p:cNvSpPr>
          <p:nvPr>
            <p:ph idx="4294967295"/>
          </p:nvPr>
        </p:nvSpPr>
        <p:spPr>
          <a:xfrm>
            <a:off x="0" y="682625"/>
            <a:ext cx="9144000" cy="728663"/>
          </a:xfrm>
        </p:spPr>
        <p:txBody>
          <a:bodyPr/>
          <a:lstStyle/>
          <a:p>
            <a:pPr marL="0" indent="0" algn="ctr">
              <a:buNone/>
            </a:pPr>
            <a:r>
              <a:rPr lang="en-US" altLang="en-US" b="1" dirty="0" smtClean="0"/>
              <a:t>Occur </a:t>
            </a:r>
            <a:r>
              <a:rPr lang="en-US" altLang="en-US" sz="3200" b="1" dirty="0" smtClean="0"/>
              <a:t>wherever</a:t>
            </a:r>
            <a:r>
              <a:rPr lang="en-US" altLang="en-US" b="1" dirty="0" smtClean="0"/>
              <a:t> two bones come in contact</a:t>
            </a:r>
          </a:p>
        </p:txBody>
      </p:sp>
      <p:sp>
        <p:nvSpPr>
          <p:cNvPr id="53250" name="Title 1"/>
          <p:cNvSpPr>
            <a:spLocks noGrp="1"/>
          </p:cNvSpPr>
          <p:nvPr>
            <p:ph type="title" idx="4294967295"/>
          </p:nvPr>
        </p:nvSpPr>
        <p:spPr>
          <a:xfrm>
            <a:off x="0" y="127000"/>
            <a:ext cx="7772400" cy="857250"/>
          </a:xfrm>
        </p:spPr>
        <p:txBody>
          <a:bodyPr/>
          <a:lstStyle/>
          <a:p>
            <a:r>
              <a:rPr lang="en-US" altLang="en-US" dirty="0" smtClean="0"/>
              <a:t>Joints</a:t>
            </a:r>
          </a:p>
        </p:txBody>
      </p:sp>
      <p:sp>
        <p:nvSpPr>
          <p:cNvPr id="11" name="Rectangle 10"/>
          <p:cNvSpPr/>
          <p:nvPr/>
        </p:nvSpPr>
        <p:spPr>
          <a:xfrm>
            <a:off x="7042235" y="6251489"/>
            <a:ext cx="1835150" cy="230187"/>
          </a:xfrm>
          <a:prstGeom prst="rect">
            <a:avLst/>
          </a:prstGeom>
        </p:spPr>
        <p:txBody>
          <a:bodyPr wrap="none">
            <a:spAutoFit/>
          </a:bodyPr>
          <a:lstStyle/>
          <a:p>
            <a:pPr algn="r">
              <a:defRPr/>
            </a:pPr>
            <a:r>
              <a:rPr lang="en-IN" sz="900" dirty="0">
                <a:solidFill>
                  <a:schemeClr val="bg1"/>
                </a:solidFill>
                <a:latin typeface="+mn-lt"/>
                <a:ea typeface="ヒラギノ角ゴ Pro W3" pitchFamily="1" charset="-128"/>
                <a:cs typeface="Times New Roman" pitchFamily="18" charset="0"/>
              </a:rPr>
              <a:t>© Jones and Bartlett Publishers.</a:t>
            </a:r>
          </a:p>
        </p:txBody>
      </p:sp>
      <p:grpSp>
        <p:nvGrpSpPr>
          <p:cNvPr id="14" name="Group 13"/>
          <p:cNvGrpSpPr/>
          <p:nvPr/>
        </p:nvGrpSpPr>
        <p:grpSpPr>
          <a:xfrm>
            <a:off x="7167564" y="3279132"/>
            <a:ext cx="1828800" cy="1287374"/>
            <a:chOff x="7167564" y="3348582"/>
            <a:chExt cx="1828800" cy="1287374"/>
          </a:xfrm>
        </p:grpSpPr>
        <p:pic>
          <p:nvPicPr>
            <p:cNvPr id="10" name="Picture 6" descr="\\172.16.33.26\Art\OUTPUT\JB LEARNING\EMT_11E_ITK_PPT WORK\JPEG\Ch06\9781284080179_CH06_FIG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564" y="3348582"/>
              <a:ext cx="1828800" cy="128724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11345" y="4420512"/>
              <a:ext cx="496931" cy="215444"/>
            </a:xfrm>
            <a:prstGeom prst="rect">
              <a:avLst/>
            </a:prstGeom>
            <a:noFill/>
          </p:spPr>
          <p:txBody>
            <a:bodyPr wrap="none" lIns="0" tIns="0" rIns="0" bIns="0" rtlCol="0">
              <a:spAutoFit/>
            </a:bodyPr>
            <a:lstStyle>
              <a:defPPr>
                <a:defRPr lang="en-US"/>
              </a:defPPr>
              <a:lvl1pPr>
                <a:defRPr sz="1400" b="1" kern="0">
                  <a:latin typeface="+mj-lt"/>
                </a:defRPr>
              </a:lvl1pPr>
            </a:lstStyle>
            <a:p>
              <a:r>
                <a:rPr lang="en-US" dirty="0"/>
                <a:t>Hinge</a:t>
              </a:r>
            </a:p>
          </p:txBody>
        </p:sp>
      </p:grpSp>
      <p:grpSp>
        <p:nvGrpSpPr>
          <p:cNvPr id="4" name="Group 3"/>
          <p:cNvGrpSpPr/>
          <p:nvPr/>
        </p:nvGrpSpPr>
        <p:grpSpPr>
          <a:xfrm>
            <a:off x="7167564" y="4812425"/>
            <a:ext cx="1828800" cy="1363260"/>
            <a:chOff x="5937988" y="4800716"/>
            <a:chExt cx="1828800" cy="1363260"/>
          </a:xfrm>
        </p:grpSpPr>
        <p:pic>
          <p:nvPicPr>
            <p:cNvPr id="9" name="Picture 5" descr="\\172.16.33.26\Art\OUTPUT\JB LEARNING\EMT_11E_ITK_PPT WORK\JPEG\Ch06\9781284080179_CH06_FIG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988" y="4800716"/>
              <a:ext cx="1828800" cy="136326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39107" y="4800716"/>
              <a:ext cx="1330492" cy="215444"/>
            </a:xfrm>
            <a:prstGeom prst="rect">
              <a:avLst/>
            </a:prstGeom>
            <a:noFill/>
          </p:spPr>
          <p:txBody>
            <a:bodyPr wrap="none" lIns="0" tIns="0" rIns="0" bIns="0" rtlCol="0">
              <a:spAutoFit/>
            </a:bodyPr>
            <a:lstStyle/>
            <a:p>
              <a:r>
                <a:rPr lang="en-US" altLang="en-US" sz="1400" b="1" kern="0" dirty="0" smtClean="0">
                  <a:latin typeface="+mj-lt"/>
                </a:rPr>
                <a:t>Ball-and-socket</a:t>
              </a:r>
              <a:endParaRPr lang="en-US" sz="1400" b="1" dirty="0">
                <a:latin typeface="+mj-lt"/>
              </a:endParaRPr>
            </a:p>
          </p:txBody>
        </p:sp>
      </p:grpSp>
      <p:sp>
        <p:nvSpPr>
          <p:cNvPr id="17" name="Rectangle 16"/>
          <p:cNvSpPr/>
          <p:nvPr/>
        </p:nvSpPr>
        <p:spPr bwMode="auto">
          <a:xfrm>
            <a:off x="4352618" y="6470101"/>
            <a:ext cx="4679007" cy="376324"/>
          </a:xfrm>
          <a:prstGeom prst="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endParaRPr>
          </a:p>
        </p:txBody>
      </p:sp>
      <p:pic>
        <p:nvPicPr>
          <p:cNvPr id="1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26207" r="13334" b="42589"/>
          <a:stretch/>
        </p:blipFill>
        <p:spPr bwMode="auto">
          <a:xfrm>
            <a:off x="942577" y="3268464"/>
            <a:ext cx="5528468" cy="35052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3706811" y="1398411"/>
            <a:ext cx="1828800" cy="1728846"/>
            <a:chOff x="3706811" y="1398411"/>
            <a:chExt cx="1828800" cy="1728846"/>
          </a:xfrm>
        </p:grpSpPr>
        <p:pic>
          <p:nvPicPr>
            <p:cNvPr id="53254" name="Picture 2" descr="C:\Users\howe0212\Documents\Mistovich\Mistovich PU jpg\IMAGES-FINAL_M04\fig04_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6811" y="1405261"/>
              <a:ext cx="1828800" cy="17219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17"/>
            <p:cNvSpPr/>
            <p:nvPr/>
          </p:nvSpPr>
          <p:spPr bwMode="auto">
            <a:xfrm>
              <a:off x="3706811" y="1428660"/>
              <a:ext cx="541098" cy="18022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endParaRPr>
            </a:p>
          </p:txBody>
        </p:sp>
        <p:sp>
          <p:nvSpPr>
            <p:cNvPr id="23" name="TextBox 22"/>
            <p:cNvSpPr txBox="1"/>
            <p:nvPr/>
          </p:nvSpPr>
          <p:spPr>
            <a:xfrm>
              <a:off x="3721779" y="1398411"/>
              <a:ext cx="936154" cy="215444"/>
            </a:xfrm>
            <a:prstGeom prst="rect">
              <a:avLst/>
            </a:prstGeom>
            <a:noFill/>
          </p:spPr>
          <p:txBody>
            <a:bodyPr wrap="none" lIns="0" tIns="0" rIns="0" bIns="0" rtlCol="0">
              <a:spAutoFit/>
            </a:bodyPr>
            <a:lstStyle>
              <a:defPPr>
                <a:defRPr lang="en-US"/>
              </a:defPPr>
              <a:lvl1pPr>
                <a:defRPr sz="1400" b="1" kern="0">
                  <a:latin typeface="+mj-lt"/>
                </a:defRPr>
              </a:lvl1pPr>
            </a:lstStyle>
            <a:p>
              <a:r>
                <a:rPr lang="en-US" dirty="0" smtClean="0"/>
                <a:t>Immovable</a:t>
              </a:r>
              <a:endParaRPr lang="en-US" dirty="0"/>
            </a:p>
          </p:txBody>
        </p:sp>
      </p:grpSp>
      <p:grpSp>
        <p:nvGrpSpPr>
          <p:cNvPr id="20" name="Group 19"/>
          <p:cNvGrpSpPr/>
          <p:nvPr/>
        </p:nvGrpSpPr>
        <p:grpSpPr>
          <a:xfrm>
            <a:off x="240235" y="1405261"/>
            <a:ext cx="1828800" cy="1719658"/>
            <a:chOff x="240235" y="1405261"/>
            <a:chExt cx="1828800" cy="1719658"/>
          </a:xfrm>
        </p:grpSpPr>
        <p:pic>
          <p:nvPicPr>
            <p:cNvPr id="53252" name="Picture 2" descr="C:\Users\howe0212\Documents\Mistovich\Mistovich PU jpg\IMAGES-FINAL_M04\fig04_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235" y="1405261"/>
              <a:ext cx="1828800" cy="171965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p:cNvSpPr/>
            <p:nvPr/>
          </p:nvSpPr>
          <p:spPr bwMode="auto">
            <a:xfrm>
              <a:off x="335666" y="1426843"/>
              <a:ext cx="706056" cy="182038"/>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endParaRPr>
            </a:p>
          </p:txBody>
        </p:sp>
        <p:sp>
          <p:nvSpPr>
            <p:cNvPr id="25" name="TextBox 24"/>
            <p:cNvSpPr txBox="1"/>
            <p:nvPr/>
          </p:nvSpPr>
          <p:spPr>
            <a:xfrm>
              <a:off x="261842" y="1428660"/>
              <a:ext cx="1292020" cy="215444"/>
            </a:xfrm>
            <a:prstGeom prst="rect">
              <a:avLst/>
            </a:prstGeom>
            <a:noFill/>
          </p:spPr>
          <p:txBody>
            <a:bodyPr wrap="none" lIns="0" tIns="0" rIns="0" bIns="0" rtlCol="0">
              <a:spAutoFit/>
            </a:bodyPr>
            <a:lstStyle>
              <a:defPPr>
                <a:defRPr lang="en-US"/>
              </a:defPPr>
              <a:lvl1pPr>
                <a:defRPr sz="1400" b="1" kern="0">
                  <a:latin typeface="+mj-lt"/>
                </a:defRPr>
              </a:lvl1pPr>
            </a:lstStyle>
            <a:p>
              <a:r>
                <a:rPr lang="en-US" dirty="0" smtClean="0"/>
                <a:t>Freely Movable</a:t>
              </a:r>
              <a:endParaRPr lang="en-US" dirty="0"/>
            </a:p>
          </p:txBody>
        </p:sp>
      </p:grpSp>
      <p:grpSp>
        <p:nvGrpSpPr>
          <p:cNvPr id="24" name="Group 23"/>
          <p:cNvGrpSpPr/>
          <p:nvPr/>
        </p:nvGrpSpPr>
        <p:grpSpPr>
          <a:xfrm>
            <a:off x="7167564" y="1405261"/>
            <a:ext cx="1828800" cy="1696354"/>
            <a:chOff x="7167564" y="1405261"/>
            <a:chExt cx="1828800" cy="1696354"/>
          </a:xfrm>
        </p:grpSpPr>
        <p:pic>
          <p:nvPicPr>
            <p:cNvPr id="53253" name="Picture 2" descr="C:\Users\howe0212\Documents\Mistovich\Mistovich PU jpg\IMAGES-FINAL_M04\fig04_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7564" y="1405261"/>
              <a:ext cx="1828800" cy="169635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7168683" y="1428660"/>
              <a:ext cx="913281" cy="18022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endParaRPr>
            </a:p>
          </p:txBody>
        </p:sp>
        <p:sp>
          <p:nvSpPr>
            <p:cNvPr id="29" name="TextBox 28"/>
            <p:cNvSpPr txBox="1"/>
            <p:nvPr/>
          </p:nvSpPr>
          <p:spPr>
            <a:xfrm>
              <a:off x="7167564" y="1409985"/>
              <a:ext cx="1421864" cy="215444"/>
            </a:xfrm>
            <a:prstGeom prst="rect">
              <a:avLst/>
            </a:prstGeom>
            <a:noFill/>
          </p:spPr>
          <p:txBody>
            <a:bodyPr wrap="none" lIns="0" tIns="0" rIns="0" bIns="0" rtlCol="0">
              <a:spAutoFit/>
            </a:bodyPr>
            <a:lstStyle>
              <a:defPPr>
                <a:defRPr lang="en-US"/>
              </a:defPPr>
              <a:lvl1pPr>
                <a:defRPr sz="1400" b="1" kern="0">
                  <a:latin typeface="+mj-lt"/>
                </a:defRPr>
              </a:lvl1pPr>
            </a:lstStyle>
            <a:p>
              <a:r>
                <a:rPr lang="en-US" dirty="0" smtClean="0"/>
                <a:t>Slightly movable</a:t>
              </a:r>
              <a:endParaRPr lang="en-US" dirty="0"/>
            </a:p>
          </p:txBody>
        </p:sp>
      </p:grpSp>
    </p:spTree>
    <p:extLst>
      <p:ext uri="{BB962C8B-B14F-4D97-AF65-F5344CB8AC3E}">
        <p14:creationId xmlns:p14="http://schemas.microsoft.com/office/powerpoint/2010/main" val="3737749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Topographic Anatomy</a:t>
            </a:r>
          </a:p>
        </p:txBody>
      </p:sp>
      <p:sp>
        <p:nvSpPr>
          <p:cNvPr id="24579" name="Content Placeholder 2"/>
          <p:cNvSpPr>
            <a:spLocks noGrp="1"/>
          </p:cNvSpPr>
          <p:nvPr>
            <p:ph idx="1"/>
          </p:nvPr>
        </p:nvSpPr>
        <p:spPr/>
        <p:txBody>
          <a:bodyPr/>
          <a:lstStyle/>
          <a:p>
            <a:r>
              <a:rPr lang="en-US" altLang="en-US" dirty="0" smtClean="0"/>
              <a:t>Superficial landmarks </a:t>
            </a:r>
          </a:p>
          <a:p>
            <a:pPr lvl="1"/>
            <a:r>
              <a:rPr lang="en-US" altLang="en-US" dirty="0" smtClean="0"/>
              <a:t>Serve as guides to structures </a:t>
            </a:r>
            <a:br>
              <a:rPr lang="en-US" altLang="en-US" dirty="0" smtClean="0"/>
            </a:br>
            <a:r>
              <a:rPr lang="en-US" altLang="en-US" dirty="0" smtClean="0"/>
              <a:t>that lie beneath them</a:t>
            </a:r>
          </a:p>
          <a:p>
            <a:r>
              <a:rPr lang="en-US" altLang="en-US" dirty="0" smtClean="0"/>
              <a:t>Topographic anatomy applies </a:t>
            </a:r>
            <a:br>
              <a:rPr lang="en-US" altLang="en-US" dirty="0" smtClean="0"/>
            </a:br>
            <a:r>
              <a:rPr lang="en-US" altLang="en-US" dirty="0" smtClean="0"/>
              <a:t>to a body in the anatomic </a:t>
            </a:r>
            <a:br>
              <a:rPr lang="en-US" altLang="en-US" dirty="0" smtClean="0"/>
            </a:br>
            <a:r>
              <a:rPr lang="en-US" altLang="en-US" dirty="0" smtClean="0"/>
              <a:t>position.</a:t>
            </a:r>
          </a:p>
          <a:p>
            <a:pPr lvl="1"/>
            <a:r>
              <a:rPr lang="en-US" altLang="en-US" dirty="0" smtClean="0"/>
              <a:t>Patient stands facing you, </a:t>
            </a:r>
            <a:r>
              <a:rPr lang="en-US" altLang="en-US" dirty="0"/>
              <a:t/>
            </a:r>
            <a:br>
              <a:rPr lang="en-US" altLang="en-US" dirty="0"/>
            </a:br>
            <a:r>
              <a:rPr lang="en-US" altLang="en-US" dirty="0" smtClean="0"/>
              <a:t>arms at side, palms forward.</a:t>
            </a:r>
          </a:p>
        </p:txBody>
      </p:sp>
      <p:sp>
        <p:nvSpPr>
          <p:cNvPr id="24581" name="Slide Number Placeholder 5"/>
          <p:cNvSpPr>
            <a:spLocks noGrp="1"/>
          </p:cNvSpPr>
          <p:nvPr>
            <p:ph type="sldNum" sz="quarter" idx="4"/>
          </p:nvPr>
        </p:nvSpPr>
        <p:spPr bwMode="auto">
          <a:xfrm>
            <a:off x="0" y="6508750"/>
            <a:ext cx="839788" cy="333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spcBef>
                <a:spcPct val="20000"/>
              </a:spcBef>
              <a:buFont typeface="Wingdings" pitchFamily="2" charset="2"/>
              <a:buChar char="Ø"/>
              <a:defRPr sz="2800">
                <a:solidFill>
                  <a:schemeClr val="tx1"/>
                </a:solidFill>
                <a:latin typeface="Arial" charset="0"/>
                <a:cs typeface="Arial" charset="0"/>
              </a:defRPr>
            </a:lvl1pPr>
            <a:lvl2pPr marL="742950" indent="-285750" algn="l" eaLnBrk="0" hangingPunct="0">
              <a:spcBef>
                <a:spcPct val="20000"/>
              </a:spcBef>
              <a:buFont typeface="Arial" charset="0"/>
              <a:buChar char="–"/>
              <a:defRPr sz="2400">
                <a:solidFill>
                  <a:schemeClr val="tx1"/>
                </a:solidFill>
                <a:latin typeface="Arial" charset="0"/>
                <a:cs typeface="Arial" charset="0"/>
              </a:defRPr>
            </a:lvl2pPr>
            <a:lvl3pPr marL="1143000" indent="-228600" algn="l" eaLnBrk="0" hangingPunct="0">
              <a:spcBef>
                <a:spcPct val="20000"/>
              </a:spcBef>
              <a:buFont typeface="Arial" charset="0"/>
              <a:buChar char="•"/>
              <a:defRPr sz="2400">
                <a:solidFill>
                  <a:schemeClr val="tx1"/>
                </a:solidFill>
                <a:latin typeface="Arial" charset="0"/>
                <a:cs typeface="Arial" charset="0"/>
              </a:defRPr>
            </a:lvl3pPr>
            <a:lvl4pPr marL="1600200" indent="-228600" algn="l" eaLnBrk="0" hangingPunct="0">
              <a:spcBef>
                <a:spcPct val="20000"/>
              </a:spcBef>
              <a:buFont typeface="Arial" charset="0"/>
              <a:buChar char="–"/>
              <a:defRPr sz="2400">
                <a:solidFill>
                  <a:schemeClr val="tx1"/>
                </a:solidFill>
                <a:latin typeface="Arial" charset="0"/>
                <a:cs typeface="Arial" charset="0"/>
              </a:defRPr>
            </a:lvl4pPr>
            <a:lvl5pPr marL="2057400" indent="-228600" algn="l" eaLnBrk="0" hangingPunct="0">
              <a:spcBef>
                <a:spcPct val="20000"/>
              </a:spcBef>
              <a:buFont typeface="Arial" charset="0"/>
              <a:buChar char="»"/>
              <a:defRPr sz="2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9pPr>
          </a:lstStyle>
          <a:p>
            <a:pPr algn="ctr" eaLnBrk="1" hangingPunct="1">
              <a:spcBef>
                <a:spcPct val="0"/>
              </a:spcBef>
              <a:buFontTx/>
              <a:buNone/>
            </a:pPr>
            <a:fld id="{8B2BE603-92B8-42A0-B47D-171BEBB7DA62}" type="slidenum">
              <a:rPr lang="en-US" altLang="en-US" sz="1400" smtClean="0">
                <a:latin typeface="Times New Roman" pitchFamily="18" charset="0"/>
              </a:rPr>
              <a:pPr algn="ctr" eaLnBrk="1" hangingPunct="1">
                <a:spcBef>
                  <a:spcPct val="0"/>
                </a:spcBef>
                <a:buFontTx/>
                <a:buNone/>
              </a:pPr>
              <a:t>3</a:t>
            </a:fld>
            <a:endParaRPr lang="en-US" altLang="en-US" sz="1400" smtClean="0">
              <a:latin typeface="Times New Roman" pitchFamily="18" charset="0"/>
            </a:endParaRPr>
          </a:p>
        </p:txBody>
      </p:sp>
      <p:pic>
        <p:nvPicPr>
          <p:cNvPr id="24580" name="Picture 2" descr="E:\Content\pictures\anatomicalposi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00163"/>
            <a:ext cx="2786063" cy="52244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4696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66750" y="279400"/>
            <a:ext cx="7772400" cy="1225550"/>
          </a:xfrm>
        </p:spPr>
        <p:txBody>
          <a:bodyPr/>
          <a:lstStyle/>
          <a:p>
            <a:r>
              <a:rPr lang="en-US" altLang="en-US" dirty="0" smtClean="0"/>
              <a:t>The Musculoskeletal System: Anatomy</a:t>
            </a:r>
          </a:p>
        </p:txBody>
      </p:sp>
      <p:sp>
        <p:nvSpPr>
          <p:cNvPr id="56323" name="Content Placeholder 2"/>
          <p:cNvSpPr>
            <a:spLocks noGrp="1"/>
          </p:cNvSpPr>
          <p:nvPr>
            <p:ph idx="1"/>
          </p:nvPr>
        </p:nvSpPr>
        <p:spPr/>
        <p:txBody>
          <a:bodyPr/>
          <a:lstStyle/>
          <a:p>
            <a:r>
              <a:rPr lang="en-US" altLang="en-US" dirty="0" smtClean="0"/>
              <a:t>Musculoskeletal system provides:</a:t>
            </a:r>
          </a:p>
          <a:p>
            <a:pPr lvl="1"/>
            <a:r>
              <a:rPr lang="en-US" altLang="en-US" dirty="0" smtClean="0"/>
              <a:t>Form</a:t>
            </a:r>
          </a:p>
          <a:p>
            <a:pPr lvl="1"/>
            <a:r>
              <a:rPr lang="en-US" altLang="en-US" dirty="0" smtClean="0"/>
              <a:t>Upright posture</a:t>
            </a:r>
          </a:p>
          <a:p>
            <a:pPr lvl="1"/>
            <a:r>
              <a:rPr lang="en-US" altLang="en-US" dirty="0" smtClean="0"/>
              <a:t>Movement</a:t>
            </a:r>
          </a:p>
          <a:p>
            <a:r>
              <a:rPr lang="en-US" altLang="en-US" dirty="0" smtClean="0"/>
              <a:t>More than 600 muscles attach to bone.</a:t>
            </a:r>
          </a:p>
          <a:p>
            <a:pPr lvl="1"/>
            <a:r>
              <a:rPr lang="en-US" altLang="en-US" dirty="0" smtClean="0"/>
              <a:t>Called skeletal (or voluntary) muscles </a:t>
            </a: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30</a:t>
            </a:fld>
            <a:endParaRPr lang="en-US" dirty="0"/>
          </a:p>
        </p:txBody>
      </p:sp>
    </p:spTree>
    <p:extLst>
      <p:ext uri="{BB962C8B-B14F-4D97-AF65-F5344CB8AC3E}">
        <p14:creationId xmlns:p14="http://schemas.microsoft.com/office/powerpoint/2010/main" val="22135477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howe0212\Documents\Mistovich\Mistovich PU jpg\IMAGES-FINAL_M04\fig04_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44958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howe0212\Documents\Mistovich\Mistovich PU jpg\IMAGES-FINAL_M04\fig04_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343400"/>
            <a:ext cx="1981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howe0212\Documents\Mistovich\Mistovich PU jpg\IMAGES-FINAL_M04\fig04_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03450"/>
            <a:ext cx="19812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p:cNvSpPr>
          <p:nvPr/>
        </p:nvSpPr>
        <p:spPr bwMode="auto">
          <a:xfrm>
            <a:off x="4589304" y="1524238"/>
            <a:ext cx="4537393" cy="4754880"/>
          </a:xfrm>
          <a:prstGeom prst="roundRect">
            <a:avLst>
              <a:gd name="adj" fmla="val 16667"/>
            </a:avLst>
          </a:prstGeom>
          <a:solidFill>
            <a:srgbClr val="FFCCFF"/>
          </a:solidFill>
          <a:ln>
            <a:noFill/>
          </a:ln>
        </p:spPr>
        <p:txBody>
          <a:bodyPr/>
          <a:lstStyle/>
          <a:p>
            <a:pPr marL="342900" indent="-342900">
              <a:defRPr/>
            </a:pPr>
            <a:r>
              <a:rPr lang="en-US" sz="3200" b="1" dirty="0">
                <a:latin typeface="Times New Roman" pitchFamily="1" charset="0"/>
              </a:rPr>
              <a:t>Skeletal Muscle</a:t>
            </a:r>
          </a:p>
          <a:p>
            <a:pPr marL="342900" indent="-342900">
              <a:defRPr/>
            </a:pPr>
            <a:endParaRPr lang="en-US" sz="3200" b="1" dirty="0">
              <a:latin typeface="Times New Roman" pitchFamily="1" charset="0"/>
            </a:endParaRPr>
          </a:p>
          <a:p>
            <a:pPr marL="457200" indent="-457200" algn="l">
              <a:buFont typeface="Arial" pitchFamily="34" charset="0"/>
              <a:buChar char="•"/>
              <a:defRPr/>
            </a:pPr>
            <a:r>
              <a:rPr lang="en-US" sz="3200" b="1" dirty="0">
                <a:latin typeface="Times New Roman" pitchFamily="1" charset="0"/>
              </a:rPr>
              <a:t>Voluntary</a:t>
            </a:r>
          </a:p>
          <a:p>
            <a:pPr marL="457200" indent="-457200" algn="l">
              <a:buFont typeface="Arial" pitchFamily="34" charset="0"/>
              <a:buChar char="•"/>
              <a:defRPr/>
            </a:pPr>
            <a:endParaRPr lang="en-US" sz="3200" b="1" dirty="0">
              <a:latin typeface="Times New Roman" pitchFamily="1" charset="0"/>
            </a:endParaRPr>
          </a:p>
          <a:p>
            <a:pPr marL="457200" indent="-457200" algn="l">
              <a:buFont typeface="Arial" pitchFamily="34" charset="0"/>
              <a:buChar char="•"/>
              <a:defRPr/>
            </a:pPr>
            <a:r>
              <a:rPr lang="en-US" sz="3200" b="1" dirty="0">
                <a:latin typeface="Times New Roman" pitchFamily="1" charset="0"/>
              </a:rPr>
              <a:t>Movement</a:t>
            </a:r>
          </a:p>
          <a:p>
            <a:pPr marL="457200" indent="-457200" algn="l">
              <a:buFont typeface="Arial" pitchFamily="34" charset="0"/>
              <a:buChar char="•"/>
              <a:defRPr/>
            </a:pPr>
            <a:endParaRPr lang="en-US" sz="3200" b="1" dirty="0">
              <a:latin typeface="Times New Roman" pitchFamily="1" charset="0"/>
            </a:endParaRPr>
          </a:p>
          <a:p>
            <a:pPr marL="457200" indent="-457200" algn="l">
              <a:buFont typeface="Arial" pitchFamily="34" charset="0"/>
              <a:buChar char="•"/>
              <a:defRPr/>
            </a:pPr>
            <a:r>
              <a:rPr lang="en-US" sz="3200" b="1" dirty="0">
                <a:latin typeface="Times New Roman" pitchFamily="1" charset="0"/>
              </a:rPr>
              <a:t>Protection</a:t>
            </a:r>
          </a:p>
        </p:txBody>
      </p:sp>
      <p:sp>
        <p:nvSpPr>
          <p:cNvPr id="7" name="Title 1"/>
          <p:cNvSpPr>
            <a:spLocks/>
          </p:cNvSpPr>
          <p:nvPr/>
        </p:nvSpPr>
        <p:spPr bwMode="auto">
          <a:xfrm>
            <a:off x="4589304" y="1524238"/>
            <a:ext cx="4537393" cy="4754880"/>
          </a:xfrm>
          <a:prstGeom prst="roundRect">
            <a:avLst>
              <a:gd name="adj" fmla="val 16667"/>
            </a:avLst>
          </a:prstGeom>
          <a:solidFill>
            <a:srgbClr val="FFCCFF"/>
          </a:solidFill>
          <a:ln>
            <a:noFill/>
          </a:ln>
        </p:spPr>
        <p:txBody>
          <a:bodyPr/>
          <a:lstStyle/>
          <a:p>
            <a:pPr marL="342900" indent="-342900">
              <a:defRPr/>
            </a:pPr>
            <a:r>
              <a:rPr lang="en-US" sz="3200" b="1" dirty="0">
                <a:latin typeface="Times New Roman" pitchFamily="1" charset="0"/>
              </a:rPr>
              <a:t>Cardiac</a:t>
            </a:r>
          </a:p>
          <a:p>
            <a:pPr marL="342900" indent="-342900">
              <a:defRPr/>
            </a:pPr>
            <a:r>
              <a:rPr lang="en-US" sz="3200" b="1" dirty="0">
                <a:latin typeface="Times New Roman" pitchFamily="1" charset="0"/>
              </a:rPr>
              <a:t>Muscle</a:t>
            </a:r>
          </a:p>
          <a:p>
            <a:pPr marL="342900" indent="-342900">
              <a:defRPr/>
            </a:pPr>
            <a:endParaRPr lang="en-US" sz="3200" b="1" dirty="0">
              <a:latin typeface="Times New Roman" pitchFamily="1" charset="0"/>
            </a:endParaRPr>
          </a:p>
          <a:p>
            <a:pPr marL="457200" indent="-457200" algn="l">
              <a:buFont typeface="Arial" pitchFamily="34" charset="0"/>
              <a:buChar char="•"/>
              <a:defRPr/>
            </a:pPr>
            <a:r>
              <a:rPr lang="en-US" sz="3200" b="1" dirty="0">
                <a:latin typeface="Times New Roman" pitchFamily="1" charset="0"/>
              </a:rPr>
              <a:t>Specialized</a:t>
            </a:r>
          </a:p>
          <a:p>
            <a:pPr marL="457200" indent="-457200" algn="l">
              <a:buFont typeface="Arial" pitchFamily="34" charset="0"/>
              <a:buChar char="•"/>
              <a:defRPr/>
            </a:pPr>
            <a:endParaRPr lang="en-US" sz="3200" b="1" dirty="0">
              <a:latin typeface="Times New Roman" pitchFamily="1" charset="0"/>
            </a:endParaRPr>
          </a:p>
          <a:p>
            <a:pPr marL="457200" indent="-457200" algn="l">
              <a:buFont typeface="Arial" pitchFamily="34" charset="0"/>
              <a:buChar char="•"/>
              <a:defRPr/>
            </a:pPr>
            <a:r>
              <a:rPr lang="en-US" sz="3200" b="1" dirty="0">
                <a:latin typeface="Times New Roman" pitchFamily="1" charset="0"/>
              </a:rPr>
              <a:t>Automaticity</a:t>
            </a:r>
          </a:p>
          <a:p>
            <a:pPr marL="457200" indent="-457200" algn="l">
              <a:buFont typeface="Arial" pitchFamily="34" charset="0"/>
              <a:buChar char="•"/>
              <a:defRPr/>
            </a:pPr>
            <a:endParaRPr lang="en-US" sz="3200" b="1" dirty="0">
              <a:latin typeface="Times New Roman" pitchFamily="1" charset="0"/>
            </a:endParaRPr>
          </a:p>
          <a:p>
            <a:pPr marL="457200" indent="-457200" algn="l">
              <a:buFont typeface="Arial" pitchFamily="34" charset="0"/>
              <a:buChar char="•"/>
              <a:defRPr/>
            </a:pPr>
            <a:r>
              <a:rPr lang="en-US" sz="3200" b="1" dirty="0">
                <a:latin typeface="Times New Roman" pitchFamily="1" charset="0"/>
              </a:rPr>
              <a:t>Intolerant of blood loss</a:t>
            </a:r>
          </a:p>
        </p:txBody>
      </p:sp>
      <p:sp>
        <p:nvSpPr>
          <p:cNvPr id="8" name="Title 1"/>
          <p:cNvSpPr>
            <a:spLocks/>
          </p:cNvSpPr>
          <p:nvPr/>
        </p:nvSpPr>
        <p:spPr bwMode="auto">
          <a:xfrm>
            <a:off x="4589304" y="1524238"/>
            <a:ext cx="4537393" cy="4754880"/>
          </a:xfrm>
          <a:prstGeom prst="roundRect">
            <a:avLst>
              <a:gd name="adj" fmla="val 16667"/>
            </a:avLst>
          </a:prstGeom>
          <a:solidFill>
            <a:srgbClr val="FFCCFF"/>
          </a:solidFill>
          <a:ln>
            <a:noFill/>
          </a:ln>
        </p:spPr>
        <p:txBody>
          <a:bodyPr/>
          <a:lstStyle/>
          <a:p>
            <a:pPr marL="342900" indent="-342900">
              <a:defRPr/>
            </a:pPr>
            <a:r>
              <a:rPr lang="en-US" sz="3200" b="1" dirty="0">
                <a:latin typeface="Times New Roman" pitchFamily="1" charset="0"/>
              </a:rPr>
              <a:t>Smooth</a:t>
            </a:r>
          </a:p>
          <a:p>
            <a:pPr marL="342900" indent="-342900">
              <a:defRPr/>
            </a:pPr>
            <a:r>
              <a:rPr lang="en-US" sz="3200" b="1" dirty="0" smtClean="0">
                <a:latin typeface="Times New Roman" pitchFamily="1" charset="0"/>
              </a:rPr>
              <a:t>Muscle</a:t>
            </a:r>
            <a:endParaRPr lang="en-US" sz="3200" b="1" dirty="0">
              <a:latin typeface="Times New Roman" pitchFamily="1" charset="0"/>
            </a:endParaRPr>
          </a:p>
          <a:p>
            <a:pPr marL="457200" indent="-457200" algn="l">
              <a:buFont typeface="Arial" pitchFamily="34" charset="0"/>
              <a:buChar char="•"/>
              <a:defRPr/>
            </a:pPr>
            <a:r>
              <a:rPr lang="en-US" sz="3200" b="1" dirty="0">
                <a:latin typeface="Times New Roman" pitchFamily="1" charset="0"/>
              </a:rPr>
              <a:t>Involuntary</a:t>
            </a:r>
          </a:p>
          <a:p>
            <a:pPr marL="457200" indent="-457200" algn="l">
              <a:buFont typeface="Arial" pitchFamily="34" charset="0"/>
              <a:buChar char="•"/>
              <a:defRPr/>
            </a:pPr>
            <a:r>
              <a:rPr lang="en-US" sz="3200" b="1" dirty="0" err="1">
                <a:latin typeface="Times New Roman" pitchFamily="1" charset="0"/>
              </a:rPr>
              <a:t>Nonstriated</a:t>
            </a:r>
            <a:endParaRPr lang="en-US" sz="3200" b="1" dirty="0">
              <a:latin typeface="Times New Roman" pitchFamily="1" charset="0"/>
            </a:endParaRPr>
          </a:p>
          <a:p>
            <a:pPr marL="457200" indent="-457200" algn="l">
              <a:buFont typeface="Arial" pitchFamily="34" charset="0"/>
              <a:buChar char="•"/>
              <a:defRPr/>
            </a:pPr>
            <a:r>
              <a:rPr lang="en-US" sz="3200" b="1" dirty="0">
                <a:latin typeface="Times New Roman" pitchFamily="1" charset="0"/>
              </a:rPr>
              <a:t>Found in blood vessels</a:t>
            </a:r>
          </a:p>
        </p:txBody>
      </p:sp>
      <p:sp>
        <p:nvSpPr>
          <p:cNvPr id="19" name="Title 18"/>
          <p:cNvSpPr>
            <a:spLocks noGrp="1"/>
          </p:cNvSpPr>
          <p:nvPr>
            <p:ph type="title"/>
          </p:nvPr>
        </p:nvSpPr>
        <p:spPr>
          <a:xfrm>
            <a:off x="4514849" y="88900"/>
            <a:ext cx="4611847" cy="1168400"/>
          </a:xfrm>
        </p:spPr>
        <p:txBody>
          <a:bodyPr/>
          <a:lstStyle/>
          <a:p>
            <a:r>
              <a:rPr lang="en-US" altLang="en-US" dirty="0">
                <a:solidFill>
                  <a:srgbClr val="C00000"/>
                </a:solidFill>
                <a:latin typeface="Calibri" pitchFamily="34" charset="0"/>
              </a:rPr>
              <a:t>The Musculoskeletal System: </a:t>
            </a:r>
            <a:r>
              <a:rPr lang="en-US" altLang="en-US" dirty="0" smtClean="0">
                <a:solidFill>
                  <a:srgbClr val="C00000"/>
                </a:solidFill>
                <a:latin typeface="Calibri" pitchFamily="34" charset="0"/>
              </a:rPr>
              <a:t>Anatomy</a:t>
            </a:r>
            <a:endParaRPr lang="en-US" dirty="0">
              <a:solidFill>
                <a:srgbClr val="C00000"/>
              </a:solidFill>
            </a:endParaRP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31</a:t>
            </a:fld>
            <a:endParaRPr lang="en-US" dirty="0"/>
          </a:p>
        </p:txBody>
      </p:sp>
    </p:spTree>
    <p:extLst>
      <p:ext uri="{BB962C8B-B14F-4D97-AF65-F5344CB8AC3E}">
        <p14:creationId xmlns:p14="http://schemas.microsoft.com/office/powerpoint/2010/main" val="3792109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a:xfrm>
            <a:off x="6330950" y="1695450"/>
            <a:ext cx="2813050" cy="2038350"/>
          </a:xfrm>
        </p:spPr>
        <p:txBody>
          <a:bodyPr/>
          <a:lstStyle/>
          <a:p>
            <a:r>
              <a:rPr lang="en-US" altLang="en-US" sz="2400" dirty="0" smtClean="0"/>
              <a:t>The Musculoskeletal System:</a:t>
            </a:r>
            <a:br>
              <a:rPr lang="en-US" altLang="en-US" sz="2400" dirty="0" smtClean="0"/>
            </a:br>
            <a:r>
              <a:rPr lang="en-US" altLang="en-US" sz="2400" dirty="0" smtClean="0"/>
              <a:t>Anatomy</a:t>
            </a: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32</a:t>
            </a:fld>
            <a:endParaRPr lang="en-US" dirty="0"/>
          </a:p>
        </p:txBody>
      </p:sp>
      <p:grpSp>
        <p:nvGrpSpPr>
          <p:cNvPr id="58371" name="Group 9"/>
          <p:cNvGrpSpPr>
            <a:grpSpLocks/>
          </p:cNvGrpSpPr>
          <p:nvPr/>
        </p:nvGrpSpPr>
        <p:grpSpPr bwMode="auto">
          <a:xfrm>
            <a:off x="88900" y="92075"/>
            <a:ext cx="6242050" cy="6629400"/>
            <a:chOff x="88900" y="457200"/>
            <a:chExt cx="6118225" cy="6172200"/>
          </a:xfrm>
        </p:grpSpPr>
        <p:sp>
          <p:nvSpPr>
            <p:cNvPr id="46082" name="Rectangle 7"/>
            <p:cNvSpPr>
              <a:spLocks noChangeArrowheads="1"/>
            </p:cNvSpPr>
            <p:nvPr/>
          </p:nvSpPr>
          <p:spPr bwMode="auto">
            <a:xfrm>
              <a:off x="88900" y="457200"/>
              <a:ext cx="6118225" cy="6172200"/>
            </a:xfrm>
            <a:prstGeom prst="rect">
              <a:avLst/>
            </a:prstGeom>
            <a:solidFill>
              <a:schemeClr val="bg1"/>
            </a:solidFill>
            <a:ln w="38100">
              <a:solidFill>
                <a:srgbClr val="FF0000">
                  <a:alpha val="40000"/>
                </a:srgbClr>
              </a:solidFill>
              <a:miter lim="800000"/>
              <a:headEnd/>
              <a:tailEnd/>
            </a:ln>
          </p:spPr>
          <p:txBody>
            <a:bodyPr lIns="228600" tIns="182880" rIns="228600" bIns="91440"/>
            <a:lstStyle/>
            <a:p>
              <a:pPr marL="342900" indent="-342900" algn="l">
                <a:spcBef>
                  <a:spcPct val="35000"/>
                </a:spcBef>
                <a:buSzPct val="105000"/>
                <a:buFont typeface="Wingdings" pitchFamily="2" charset="2"/>
                <a:buChar char="Ø"/>
                <a:defRPr/>
              </a:pPr>
              <a:endParaRPr lang="en-US" sz="2800">
                <a:latin typeface="+mn-lt"/>
                <a:ea typeface="+mn-ea"/>
              </a:endParaRPr>
            </a:p>
          </p:txBody>
        </p:sp>
        <p:pic>
          <p:nvPicPr>
            <p:cNvPr id="58374" name="Picture 6" descr="78286_CH05_FIG19"/>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98438" y="533400"/>
              <a:ext cx="589915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86330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The Musculoskeletal System: Physiology</a:t>
            </a:r>
            <a:endParaRPr lang="en-US" altLang="en-US"/>
          </a:p>
        </p:txBody>
      </p:sp>
      <p:sp>
        <p:nvSpPr>
          <p:cNvPr id="26627" name="Content Placeholder 2"/>
          <p:cNvSpPr>
            <a:spLocks noGrp="1"/>
          </p:cNvSpPr>
          <p:nvPr>
            <p:ph type="body" idx="1"/>
          </p:nvPr>
        </p:nvSpPr>
        <p:spPr/>
        <p:txBody>
          <a:bodyPr/>
          <a:lstStyle/>
          <a:p>
            <a:r>
              <a:rPr lang="en-US" altLang="en-US" dirty="0" smtClean="0"/>
              <a:t>Contraction and relaxation of this system make it possible to move and manipulate the environment.</a:t>
            </a:r>
          </a:p>
          <a:p>
            <a:r>
              <a:rPr lang="en-US" altLang="en-US" dirty="0" smtClean="0"/>
              <a:t>A by-product of movement is heat.</a:t>
            </a:r>
          </a:p>
          <a:p>
            <a:r>
              <a:rPr lang="en-US" altLang="en-US" dirty="0" smtClean="0"/>
              <a:t>Another function of the muscles is to protect the structures under them.</a:t>
            </a:r>
            <a:endParaRPr lang="en-US" altLang="en-US" dirty="0"/>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4002" y="2149262"/>
            <a:ext cx="7772400" cy="2422738"/>
          </a:xfrm>
        </p:spPr>
        <p:txBody>
          <a:bodyPr/>
          <a:lstStyle/>
          <a:p>
            <a:pPr algn="ctr"/>
            <a:r>
              <a:rPr lang="en-US" altLang="en-US" sz="4000" b="1" cap="all" dirty="0">
                <a:solidFill>
                  <a:srgbClr val="C00000"/>
                </a:solidFill>
                <a:latin typeface="+mj-lt"/>
                <a:ea typeface="+mj-ea"/>
                <a:cs typeface="+mj-cs"/>
              </a:rPr>
              <a:t>Respiratory </a:t>
            </a:r>
            <a:r>
              <a:rPr lang="en-US" altLang="en-US" sz="4000" b="1" cap="all" dirty="0" smtClean="0">
                <a:solidFill>
                  <a:srgbClr val="C00000"/>
                </a:solidFill>
                <a:latin typeface="+mj-lt"/>
                <a:ea typeface="+mj-ea"/>
                <a:cs typeface="+mj-cs"/>
              </a:rPr>
              <a:t>System</a:t>
            </a:r>
            <a:endParaRPr lang="en-US" altLang="en-US" sz="2400" b="1" cap="all" dirty="0" smtClean="0">
              <a:solidFill>
                <a:srgbClr val="C00000"/>
              </a:solidFill>
              <a:latin typeface="+mj-lt"/>
              <a:ea typeface="+mj-ea"/>
              <a:cs typeface="+mj-cs"/>
            </a:endParaRPr>
          </a:p>
          <a:p>
            <a:pPr algn="ctr"/>
            <a:r>
              <a:rPr lang="en-US" sz="2800" b="1" dirty="0" smtClean="0"/>
              <a:t>Function is </a:t>
            </a:r>
            <a:r>
              <a:rPr lang="en-US" sz="2800" b="1" dirty="0"/>
              <a:t>to provide body with </a:t>
            </a:r>
            <a:r>
              <a:rPr lang="en-US" sz="2800" b="1" dirty="0" smtClean="0"/>
              <a:t/>
            </a:r>
            <a:br>
              <a:rPr lang="en-US" sz="2800" b="1" dirty="0" smtClean="0"/>
            </a:br>
            <a:r>
              <a:rPr lang="en-US" sz="2800" b="1" dirty="0" err="1" smtClean="0"/>
              <a:t>O</a:t>
            </a:r>
            <a:r>
              <a:rPr lang="en-US" sz="2800" b="1" baseline="-25000" dirty="0" err="1" smtClean="0"/>
              <a:t>2</a:t>
            </a:r>
            <a:r>
              <a:rPr lang="en-US" sz="2800" b="1" baseline="-25000" dirty="0" smtClean="0"/>
              <a:t> </a:t>
            </a:r>
            <a:r>
              <a:rPr lang="en-US" sz="2800" b="1" dirty="0" smtClean="0"/>
              <a:t>and </a:t>
            </a:r>
            <a:r>
              <a:rPr lang="en-US" sz="2800" b="1" dirty="0"/>
              <a:t>eliminate </a:t>
            </a:r>
            <a:r>
              <a:rPr lang="en-US" sz="2800" b="1" dirty="0" smtClean="0"/>
              <a:t>CO</a:t>
            </a:r>
            <a:r>
              <a:rPr lang="en-US" sz="2800" b="1" baseline="-25000" dirty="0" smtClean="0"/>
              <a:t>2</a:t>
            </a:r>
            <a:r>
              <a:rPr lang="en-US" altLang="en-US" sz="2800" dirty="0"/>
              <a:t/>
            </a:r>
            <a:br>
              <a:rPr lang="en-US" altLang="en-US" sz="2800" dirty="0"/>
            </a:br>
            <a:endParaRPr lang="en-US" sz="1100" dirty="0"/>
          </a:p>
        </p:txBody>
      </p:sp>
      <p:sp>
        <p:nvSpPr>
          <p:cNvPr id="4" name="Slide Number Placeholder 3"/>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34</a:t>
            </a:fld>
            <a:endParaRPr lang="en-US" dirty="0"/>
          </a:p>
        </p:txBody>
      </p:sp>
    </p:spTree>
    <p:extLst>
      <p:ext uri="{BB962C8B-B14F-4D97-AF65-F5344CB8AC3E}">
        <p14:creationId xmlns:p14="http://schemas.microsoft.com/office/powerpoint/2010/main" val="3132858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t>Respiratory System: Anatomy</a:t>
            </a:r>
            <a:endParaRPr lang="en-US" altLang="en-US" dirty="0"/>
          </a:p>
        </p:txBody>
      </p:sp>
      <p:sp>
        <p:nvSpPr>
          <p:cNvPr id="27651" name="Content Placeholder 2"/>
          <p:cNvSpPr>
            <a:spLocks noGrp="1"/>
          </p:cNvSpPr>
          <p:nvPr>
            <p:ph type="body" idx="1"/>
          </p:nvPr>
        </p:nvSpPr>
        <p:spPr/>
        <p:txBody>
          <a:bodyPr/>
          <a:lstStyle/>
          <a:p>
            <a:r>
              <a:rPr lang="en-US" altLang="en-US" smtClean="0"/>
              <a:t>Structures of the body that contribute to respiration (the process of breathing)</a:t>
            </a:r>
            <a:endParaRPr lang="en-US" altLang="en-US"/>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35</a:t>
            </a:fld>
            <a:endParaRPr lang="en-US" dirty="0"/>
          </a:p>
        </p:txBody>
      </p:sp>
      <p:pic>
        <p:nvPicPr>
          <p:cNvPr id="27652" name="Picture 5" descr="\\172.16.33.26\Art\OUTPUT\JB LEARNING\EMT_11E_ITK_PPT WORK\JPEG\Ch06\9781284080179_CH06_FIG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3" y="2545455"/>
            <a:ext cx="5855030" cy="426664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p:custDataLst>
              <p:tags r:id="rId1"/>
            </p:custDataLst>
          </p:nvPr>
        </p:nvSpPr>
        <p:spPr/>
        <p:txBody>
          <a:bodyPr/>
          <a:lstStyle/>
          <a:p>
            <a:r>
              <a:rPr lang="en-US" altLang="en-US" smtClean="0"/>
              <a:t>Upper Airway</a:t>
            </a:r>
          </a:p>
        </p:txBody>
      </p:sp>
      <p:sp>
        <p:nvSpPr>
          <p:cNvPr id="61443" name="Content Placeholder 2"/>
          <p:cNvSpPr>
            <a:spLocks noGrp="1"/>
          </p:cNvSpPr>
          <p:nvPr>
            <p:ph idx="1"/>
          </p:nvPr>
        </p:nvSpPr>
        <p:spPr>
          <a:xfrm>
            <a:off x="685800" y="1023144"/>
            <a:ext cx="7772400" cy="4800600"/>
          </a:xfrm>
        </p:spPr>
        <p:txBody>
          <a:bodyPr/>
          <a:lstStyle/>
          <a:p>
            <a:pPr>
              <a:spcBef>
                <a:spcPts val="300"/>
              </a:spcBef>
            </a:pPr>
            <a:r>
              <a:rPr lang="en-US" altLang="en-US" dirty="0" smtClean="0"/>
              <a:t>Upper airway includes</a:t>
            </a:r>
          </a:p>
          <a:p>
            <a:pPr lvl="1">
              <a:spcBef>
                <a:spcPts val="300"/>
              </a:spcBef>
            </a:pPr>
            <a:r>
              <a:rPr lang="en-US" altLang="en-US" dirty="0" smtClean="0"/>
              <a:t>Pharynx</a:t>
            </a:r>
          </a:p>
          <a:p>
            <a:pPr lvl="2">
              <a:spcBef>
                <a:spcPts val="300"/>
              </a:spcBef>
            </a:pPr>
            <a:r>
              <a:rPr lang="en-US" altLang="en-US" dirty="0" smtClean="0"/>
              <a:t>Nasopharynx</a:t>
            </a:r>
          </a:p>
          <a:p>
            <a:pPr lvl="2">
              <a:spcBef>
                <a:spcPts val="300"/>
              </a:spcBef>
            </a:pPr>
            <a:r>
              <a:rPr lang="en-US" altLang="en-US" dirty="0" smtClean="0"/>
              <a:t>Oropharynx</a:t>
            </a:r>
          </a:p>
          <a:p>
            <a:pPr lvl="2">
              <a:spcBef>
                <a:spcPts val="300"/>
              </a:spcBef>
            </a:pPr>
            <a:r>
              <a:rPr lang="en-US" altLang="en-US" dirty="0" smtClean="0"/>
              <a:t>Laryngopharynx</a:t>
            </a:r>
          </a:p>
          <a:p>
            <a:pPr lvl="1">
              <a:spcBef>
                <a:spcPts val="300"/>
              </a:spcBef>
            </a:pPr>
            <a:r>
              <a:rPr lang="en-US" altLang="en-US" dirty="0" smtClean="0"/>
              <a:t>Epiglottis</a:t>
            </a:r>
          </a:p>
          <a:p>
            <a:pPr lvl="2">
              <a:spcBef>
                <a:spcPts val="300"/>
              </a:spcBef>
            </a:pPr>
            <a:r>
              <a:rPr lang="en-US" altLang="en-US" dirty="0" smtClean="0"/>
              <a:t>Prevents food and liquid from entering trachea</a:t>
            </a:r>
          </a:p>
          <a:p>
            <a:pPr lvl="3">
              <a:spcBef>
                <a:spcPts val="300"/>
              </a:spcBef>
            </a:pPr>
            <a:endParaRPr lang="en-US" altLang="en-US" dirty="0" smtClean="0"/>
          </a:p>
        </p:txBody>
      </p:sp>
      <p:pic>
        <p:nvPicPr>
          <p:cNvPr id="614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16" y="4229539"/>
            <a:ext cx="8786962" cy="228895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00FFFF">
                    <a:alpha val="27058"/>
                  </a:srgbClr>
                </a:solidFill>
              </a14:hiddenFill>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109780063"/>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Anatomy of the Upper Airway</a:t>
            </a:r>
            <a:endParaRPr lang="en-US" altLang="en-US" dirty="0"/>
          </a:p>
        </p:txBody>
      </p:sp>
      <p:sp>
        <p:nvSpPr>
          <p:cNvPr id="14" name="Content Placeholder 13"/>
          <p:cNvSpPr>
            <a:spLocks noGrp="1"/>
          </p:cNvSpPr>
          <p:nvPr>
            <p:ph idx="1"/>
          </p:nvPr>
        </p:nvSpPr>
        <p:spPr>
          <a:xfrm>
            <a:off x="300942" y="1447800"/>
            <a:ext cx="8055980" cy="4800600"/>
          </a:xfrm>
        </p:spPr>
        <p:txBody>
          <a:bodyPr/>
          <a:lstStyle/>
          <a:p>
            <a:r>
              <a:rPr lang="en-US" altLang="en-US" dirty="0" smtClean="0"/>
              <a:t>Upper airway consists of:</a:t>
            </a:r>
          </a:p>
          <a:p>
            <a:pPr lvl="1"/>
            <a:r>
              <a:rPr lang="en-US" altLang="en-US" dirty="0" smtClean="0"/>
              <a:t>All anatomic airway structures above the vocal cords</a:t>
            </a:r>
          </a:p>
          <a:p>
            <a:pPr lvl="2">
              <a:spcBef>
                <a:spcPts val="0"/>
              </a:spcBef>
            </a:pPr>
            <a:r>
              <a:rPr lang="en-US" altLang="en-US" dirty="0" smtClean="0"/>
              <a:t>Nose</a:t>
            </a:r>
          </a:p>
          <a:p>
            <a:pPr lvl="2">
              <a:spcBef>
                <a:spcPts val="0"/>
              </a:spcBef>
            </a:pPr>
            <a:r>
              <a:rPr lang="en-US" altLang="en-US" dirty="0" smtClean="0"/>
              <a:t>Mouth</a:t>
            </a:r>
          </a:p>
          <a:p>
            <a:pPr lvl="2">
              <a:spcBef>
                <a:spcPts val="0"/>
              </a:spcBef>
            </a:pPr>
            <a:r>
              <a:rPr lang="en-US" altLang="en-US" dirty="0" smtClean="0"/>
              <a:t>Jaw</a:t>
            </a:r>
          </a:p>
          <a:p>
            <a:pPr lvl="2">
              <a:spcBef>
                <a:spcPts val="0"/>
              </a:spcBef>
            </a:pPr>
            <a:r>
              <a:rPr lang="en-US" altLang="en-US" dirty="0" smtClean="0"/>
              <a:t>Oral cavity</a:t>
            </a:r>
          </a:p>
          <a:p>
            <a:pPr lvl="2">
              <a:spcBef>
                <a:spcPts val="0"/>
              </a:spcBef>
            </a:pPr>
            <a:r>
              <a:rPr lang="en-US" altLang="en-US" dirty="0" smtClean="0"/>
              <a:t>Pharynx</a:t>
            </a:r>
          </a:p>
          <a:p>
            <a:pPr lvl="2">
              <a:spcBef>
                <a:spcPts val="0"/>
              </a:spcBef>
            </a:pPr>
            <a:r>
              <a:rPr lang="en-US" altLang="en-US" dirty="0" smtClean="0"/>
              <a:t>Larynx</a:t>
            </a:r>
          </a:p>
          <a:p>
            <a:pPr lvl="1"/>
            <a:r>
              <a:rPr lang="en-US" altLang="en-US" dirty="0" smtClean="0"/>
              <a:t>Main function is to warm, filter, </a:t>
            </a:r>
            <a:br>
              <a:rPr lang="en-US" altLang="en-US" dirty="0" smtClean="0"/>
            </a:br>
            <a:r>
              <a:rPr lang="en-US" altLang="en-US" dirty="0" smtClean="0"/>
              <a:t>and humidify air as it enters </a:t>
            </a:r>
            <a:br>
              <a:rPr lang="en-US" altLang="en-US" dirty="0" smtClean="0"/>
            </a:br>
            <a:r>
              <a:rPr lang="en-US" altLang="en-US" dirty="0" smtClean="0"/>
              <a:t>the body.</a:t>
            </a:r>
          </a:p>
          <a:p>
            <a:endParaRPr lang="en-US" dirty="0"/>
          </a:p>
        </p:txBody>
      </p:sp>
      <p:sp>
        <p:nvSpPr>
          <p:cNvPr id="2" name="Slide Number Placeholder 1"/>
          <p:cNvSpPr>
            <a:spLocks noGrp="1"/>
          </p:cNvSpPr>
          <p:nvPr>
            <p:ph type="sldNum" sz="quarter" idx="4"/>
          </p:nvPr>
        </p:nvSpPr>
        <p:spPr/>
        <p:txBody>
          <a:bodyPr/>
          <a:lstStyle/>
          <a:p>
            <a:fld id="{D14F9AC7-6ED0-43AB-8FC8-D180FF8A13B9}" type="slidenum">
              <a:rPr lang="en-US" smtClean="0"/>
              <a:pPr/>
              <a:t>37</a:t>
            </a:fld>
            <a:endParaRPr lang="en-US"/>
          </a:p>
        </p:txBody>
      </p:sp>
      <p:pic>
        <p:nvPicPr>
          <p:cNvPr id="10" name="AAFWATZ0.jpg" descr="AAFWATZ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9538" y="2696901"/>
            <a:ext cx="3080290" cy="2938322"/>
          </a:xfrm>
          <a:prstGeom prst="rect">
            <a:avLst/>
          </a:prstGeom>
          <a:solidFill>
            <a:schemeClr val="bg1"/>
          </a:solidFill>
          <a:ln w="50800" cap="rnd">
            <a:solidFill>
              <a:srgbClr val="C00000"/>
            </a:solidFill>
            <a:miter lim="800000"/>
            <a:headEnd/>
            <a:tailEnd/>
          </a:ln>
          <a:extLst/>
        </p:spPr>
      </p:pic>
    </p:spTree>
    <p:extLst>
      <p:ext uri="{BB962C8B-B14F-4D97-AF65-F5344CB8AC3E}">
        <p14:creationId xmlns:p14="http://schemas.microsoft.com/office/powerpoint/2010/main" val="20201496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163" y="1552957"/>
            <a:ext cx="2733675"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4" name="Title 1"/>
          <p:cNvSpPr>
            <a:spLocks noGrp="1"/>
          </p:cNvSpPr>
          <p:nvPr>
            <p:ph type="title"/>
          </p:nvPr>
        </p:nvSpPr>
        <p:spPr/>
        <p:txBody>
          <a:bodyPr/>
          <a:lstStyle/>
          <a:p>
            <a:r>
              <a:rPr lang="en-US" altLang="en-US" smtClean="0"/>
              <a:t>Anatomy of the Upper Airway </a:t>
            </a:r>
            <a:endParaRPr lang="en-US" altLang="en-US" dirty="0"/>
          </a:p>
        </p:txBody>
      </p:sp>
      <p:sp>
        <p:nvSpPr>
          <p:cNvPr id="8195" name="Content Placeholder 2"/>
          <p:cNvSpPr>
            <a:spLocks noGrp="1"/>
          </p:cNvSpPr>
          <p:nvPr>
            <p:ph sz="half" idx="1"/>
          </p:nvPr>
        </p:nvSpPr>
        <p:spPr>
          <a:xfrm>
            <a:off x="16137" y="1421129"/>
            <a:ext cx="3374764" cy="4800600"/>
          </a:xfrm>
        </p:spPr>
        <p:txBody>
          <a:bodyPr/>
          <a:lstStyle/>
          <a:p>
            <a:r>
              <a:rPr lang="en-US" altLang="en-US" dirty="0" smtClean="0"/>
              <a:t>Pharynx</a:t>
            </a:r>
          </a:p>
          <a:p>
            <a:pPr marL="569913" lvl="1" indent="-231775"/>
            <a:r>
              <a:rPr lang="en-US" altLang="en-US" dirty="0" smtClean="0"/>
              <a:t>Muscular tube extending from nose and mouth to level of esophagus and trachea</a:t>
            </a:r>
          </a:p>
          <a:p>
            <a:pPr marL="569913" lvl="1" indent="-231775"/>
            <a:r>
              <a:rPr lang="en-US" altLang="en-US" dirty="0" smtClean="0"/>
              <a:t>Composed of:</a:t>
            </a:r>
          </a:p>
          <a:p>
            <a:pPr marL="1036638" lvl="2"/>
            <a:r>
              <a:rPr lang="en-US" altLang="en-US" dirty="0" smtClean="0"/>
              <a:t>Nasopharynx</a:t>
            </a:r>
          </a:p>
          <a:p>
            <a:pPr marL="1036638" lvl="2"/>
            <a:r>
              <a:rPr lang="en-US" altLang="en-US" dirty="0" smtClean="0"/>
              <a:t>Oropharynx</a:t>
            </a:r>
          </a:p>
          <a:p>
            <a:pPr marL="1036638" lvl="2"/>
            <a:r>
              <a:rPr lang="en-US" altLang="en-US" dirty="0" smtClean="0"/>
              <a:t>Laryngopharynx</a:t>
            </a:r>
            <a:endParaRPr lang="en-US" altLang="en-US" dirty="0"/>
          </a:p>
        </p:txBody>
      </p:sp>
      <p:sp>
        <p:nvSpPr>
          <p:cNvPr id="2" name="Slide Number Placeholder 1"/>
          <p:cNvSpPr>
            <a:spLocks noGrp="1"/>
          </p:cNvSpPr>
          <p:nvPr>
            <p:ph type="sldNum" sz="quarter" idx="4"/>
          </p:nvPr>
        </p:nvSpPr>
        <p:spPr/>
        <p:txBody>
          <a:bodyPr/>
          <a:lstStyle/>
          <a:p>
            <a:fld id="{D14F9AC7-6ED0-43AB-8FC8-D180FF8A13B9}" type="slidenum">
              <a:rPr lang="en-US" smtClean="0"/>
              <a:pPr/>
              <a:t>38</a:t>
            </a:fld>
            <a:endParaRPr lang="en-US"/>
          </a:p>
        </p:txBody>
      </p:sp>
      <p:sp>
        <p:nvSpPr>
          <p:cNvPr id="8197" name="Rectangle 1"/>
          <p:cNvSpPr>
            <a:spLocks noChangeArrowheads="1"/>
          </p:cNvSpPr>
          <p:nvPr/>
        </p:nvSpPr>
        <p:spPr bwMode="auto">
          <a:xfrm>
            <a:off x="3810000" y="6132634"/>
            <a:ext cx="1628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ヒラギノ角ゴ Pro W3" charset="-128"/>
              </a:defRPr>
            </a:lvl1pPr>
            <a:lvl2pPr marL="742950" indent="-285750">
              <a:defRPr sz="2400">
                <a:solidFill>
                  <a:schemeClr val="tx1"/>
                </a:solidFill>
                <a:latin typeface="Times New Roman" charset="0"/>
                <a:ea typeface="ヒラギノ角ゴ Pro W3" charset="-128"/>
              </a:defRPr>
            </a:lvl2pPr>
            <a:lvl3pPr marL="1143000" indent="-228600">
              <a:defRPr sz="2400">
                <a:solidFill>
                  <a:schemeClr val="tx1"/>
                </a:solidFill>
                <a:latin typeface="Times New Roman" charset="0"/>
                <a:ea typeface="ヒラギノ角ゴ Pro W3" charset="-128"/>
              </a:defRPr>
            </a:lvl3pPr>
            <a:lvl4pPr marL="1600200" indent="-228600">
              <a:defRPr sz="2400">
                <a:solidFill>
                  <a:schemeClr val="tx1"/>
                </a:solidFill>
                <a:latin typeface="Times New Roman" charset="0"/>
                <a:ea typeface="ヒラギノ角ゴ Pro W3" charset="-128"/>
              </a:defRPr>
            </a:lvl4pPr>
            <a:lvl5pPr marL="2057400" indent="-228600">
              <a:defRPr sz="2400">
                <a:solidFill>
                  <a:schemeClr val="tx1"/>
                </a:solidFill>
                <a:latin typeface="Times New Roman"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128"/>
              </a:defRPr>
            </a:lvl9pPr>
          </a:lstStyle>
          <a:p>
            <a:r>
              <a:rPr lang="en-IN" altLang="en-US" sz="900" dirty="0">
                <a:latin typeface="Arial" charset="0"/>
              </a:rPr>
              <a:t>© Jones &amp; Bartlett Learning.</a:t>
            </a:r>
          </a:p>
        </p:txBody>
      </p:sp>
      <p:sp>
        <p:nvSpPr>
          <p:cNvPr id="30" name="Content Placeholder 2"/>
          <p:cNvSpPr>
            <a:spLocks noGrp="1"/>
          </p:cNvSpPr>
          <p:nvPr>
            <p:ph sz="half" idx="2"/>
          </p:nvPr>
        </p:nvSpPr>
        <p:spPr>
          <a:xfrm>
            <a:off x="5708248" y="1419607"/>
            <a:ext cx="3343154" cy="4800600"/>
          </a:xfrm>
        </p:spPr>
        <p:txBody>
          <a:bodyPr/>
          <a:lstStyle/>
          <a:p>
            <a:r>
              <a:rPr lang="en-US" altLang="en-US" dirty="0" smtClean="0"/>
              <a:t>Nasopharynx</a:t>
            </a:r>
          </a:p>
          <a:p>
            <a:pPr marL="569913" lvl="1" indent="-231775"/>
            <a:r>
              <a:rPr lang="en-US" altLang="en-US" dirty="0"/>
              <a:t>Formed by the union of </a:t>
            </a:r>
            <a:r>
              <a:rPr lang="en-US" altLang="en-US" dirty="0" smtClean="0"/>
              <a:t>facial bones</a:t>
            </a:r>
          </a:p>
          <a:p>
            <a:pPr marL="569913" lvl="1" indent="-231775"/>
            <a:r>
              <a:rPr lang="en-US" altLang="en-US" dirty="0" smtClean="0"/>
              <a:t>Filters out dust and small particles</a:t>
            </a:r>
          </a:p>
          <a:p>
            <a:pPr marL="569913" lvl="1" indent="-231775"/>
            <a:r>
              <a:rPr lang="en-US" altLang="en-US" dirty="0" smtClean="0"/>
              <a:t>Warms and humidifies air as it enters the body</a:t>
            </a:r>
          </a:p>
        </p:txBody>
      </p:sp>
      <p:sp>
        <p:nvSpPr>
          <p:cNvPr id="27" name="Right Brace 26"/>
          <p:cNvSpPr/>
          <p:nvPr/>
        </p:nvSpPr>
        <p:spPr bwMode="auto">
          <a:xfrm>
            <a:off x="5599982" y="2133600"/>
            <a:ext cx="648417" cy="1219200"/>
          </a:xfrm>
          <a:prstGeom prst="rightBrace">
            <a:avLst>
              <a:gd name="adj1" fmla="val 47007"/>
              <a:gd name="adj2" fmla="val 50000"/>
            </a:avLst>
          </a:prstGeom>
          <a:noFill/>
          <a:ln w="57150">
            <a:solidFill>
              <a:srgbClr val="FF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ヒラギノ角ゴ Pro W3" pitchFamily="1" charset="-128"/>
            </a:endParaRPr>
          </a:p>
        </p:txBody>
      </p:sp>
      <p:sp>
        <p:nvSpPr>
          <p:cNvPr id="28" name="Left Brace 27"/>
          <p:cNvSpPr/>
          <p:nvPr/>
        </p:nvSpPr>
        <p:spPr bwMode="auto">
          <a:xfrm rot="21389981">
            <a:off x="3048000" y="2157805"/>
            <a:ext cx="685800" cy="3733800"/>
          </a:xfrm>
          <a:prstGeom prst="leftBrace">
            <a:avLst>
              <a:gd name="adj1" fmla="val 117549"/>
              <a:gd name="adj2" fmla="val 50000"/>
            </a:avLst>
          </a:prstGeom>
          <a:noFill/>
          <a:ln w="57150">
            <a:solidFill>
              <a:srgbClr val="FF0000"/>
            </a:solidFill>
          </a:ln>
          <a:effectLst/>
          <a:extLst/>
        </p:spPr>
        <p:txBody>
          <a:bodyPr vert="horz" wrap="none" lIns="91440" tIns="45720" rIns="91440" bIns="45720" numCol="1" rtlCol="0" anchor="ctr" anchorCtr="0" compatLnSpc="1">
            <a:prstTxWarp prst="textNoShape">
              <a:avLst/>
            </a:prstTxWarp>
          </a:bodyPr>
          <a:lstStyle/>
          <a:p>
            <a:pPr algn="ctr" eaLnBrk="1" hangingPunct="1"/>
            <a:endParaRPr lang="en-US">
              <a:latin typeface="Times New Roman" pitchFamily="1" charset="0"/>
              <a:ea typeface="ヒラギノ角ゴ Pro W3" pitchFamily="1" charset="-128"/>
            </a:endParaRPr>
          </a:p>
        </p:txBody>
      </p:sp>
    </p:spTree>
    <p:extLst>
      <p:ext uri="{BB962C8B-B14F-4D97-AF65-F5344CB8AC3E}">
        <p14:creationId xmlns:p14="http://schemas.microsoft.com/office/powerpoint/2010/main" val="6134175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163" y="1552957"/>
            <a:ext cx="2733675"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4" name="Title 1"/>
          <p:cNvSpPr>
            <a:spLocks noGrp="1"/>
          </p:cNvSpPr>
          <p:nvPr>
            <p:ph type="title"/>
          </p:nvPr>
        </p:nvSpPr>
        <p:spPr/>
        <p:txBody>
          <a:bodyPr/>
          <a:lstStyle/>
          <a:p>
            <a:r>
              <a:rPr lang="en-US" altLang="en-US" smtClean="0"/>
              <a:t>Anatomy of the Upper Airway </a:t>
            </a:r>
            <a:endParaRPr lang="en-US" altLang="en-US" dirty="0"/>
          </a:p>
        </p:txBody>
      </p:sp>
      <p:sp>
        <p:nvSpPr>
          <p:cNvPr id="9" name="Content Placeholder 2"/>
          <p:cNvSpPr>
            <a:spLocks noGrp="1"/>
          </p:cNvSpPr>
          <p:nvPr>
            <p:ph sz="half" idx="1"/>
          </p:nvPr>
        </p:nvSpPr>
        <p:spPr>
          <a:xfrm>
            <a:off x="76200" y="1441450"/>
            <a:ext cx="3810000" cy="4800600"/>
          </a:xfrm>
        </p:spPr>
        <p:txBody>
          <a:bodyPr/>
          <a:lstStyle/>
          <a:p>
            <a:r>
              <a:rPr lang="en-US" altLang="en-US" dirty="0" smtClean="0"/>
              <a:t>Oropharynx</a:t>
            </a:r>
          </a:p>
          <a:p>
            <a:pPr marL="569913" lvl="1" indent="-171450"/>
            <a:r>
              <a:rPr lang="en-US" altLang="en-US" dirty="0" smtClean="0"/>
              <a:t>Posterior portion of the oral cavity</a:t>
            </a:r>
          </a:p>
          <a:p>
            <a:pPr marL="569913" lvl="1" indent="-171450"/>
            <a:r>
              <a:rPr lang="en-US" altLang="en-US" dirty="0" smtClean="0"/>
              <a:t>Entrance for respiratory and digestive system</a:t>
            </a:r>
          </a:p>
          <a:p>
            <a:pPr marL="569913" lvl="1" indent="-171450"/>
            <a:r>
              <a:rPr lang="en-US" altLang="en-US" dirty="0" smtClean="0"/>
              <a:t>The epiglottis is superior to the larynx </a:t>
            </a:r>
          </a:p>
          <a:p>
            <a:pPr marL="1027113" lvl="3" indent="-171450"/>
            <a:r>
              <a:rPr lang="en-US" altLang="en-US" dirty="0" smtClean="0">
                <a:solidFill>
                  <a:schemeClr val="tx1"/>
                </a:solidFill>
              </a:rPr>
              <a:t>Epiglottis is closer to the head than the larynx.</a:t>
            </a:r>
            <a:endParaRPr lang="en-US" altLang="en-US" dirty="0">
              <a:solidFill>
                <a:schemeClr val="tx1"/>
              </a:solidFill>
            </a:endParaRPr>
          </a:p>
        </p:txBody>
      </p:sp>
      <p:sp>
        <p:nvSpPr>
          <p:cNvPr id="4" name="Content Placeholder 3"/>
          <p:cNvSpPr>
            <a:spLocks noGrp="1"/>
          </p:cNvSpPr>
          <p:nvPr>
            <p:ph sz="half" idx="2"/>
          </p:nvPr>
        </p:nvSpPr>
        <p:spPr>
          <a:xfrm>
            <a:off x="5618350" y="1419608"/>
            <a:ext cx="3449450" cy="4800600"/>
          </a:xfrm>
        </p:spPr>
        <p:txBody>
          <a:bodyPr/>
          <a:lstStyle/>
          <a:p>
            <a:r>
              <a:rPr lang="en-US" altLang="en-US" dirty="0"/>
              <a:t>Laryngopharynx</a:t>
            </a:r>
          </a:p>
          <a:p>
            <a:pPr marL="623888" lvl="1" indent="-166688"/>
            <a:r>
              <a:rPr lang="en-US" dirty="0"/>
              <a:t>The lower portion of the pharynx </a:t>
            </a:r>
            <a:r>
              <a:rPr lang="en-US" dirty="0" smtClean="0"/>
              <a:t>where </a:t>
            </a:r>
            <a:r>
              <a:rPr lang="en-US" dirty="0"/>
              <a:t>both food and air pass. </a:t>
            </a:r>
            <a:r>
              <a:rPr lang="en-US" dirty="0" smtClean="0"/>
              <a:t>Can </a:t>
            </a:r>
            <a:r>
              <a:rPr lang="en-US" dirty="0"/>
              <a:t>be found between the hyoid bone and the larynx and </a:t>
            </a:r>
            <a:r>
              <a:rPr lang="en-US" dirty="0" smtClean="0"/>
              <a:t>esophagus</a:t>
            </a:r>
            <a:endParaRPr lang="en-US" altLang="en-US" dirty="0"/>
          </a:p>
          <a:p>
            <a:endParaRPr lang="en-US" dirty="0"/>
          </a:p>
        </p:txBody>
      </p:sp>
      <p:sp>
        <p:nvSpPr>
          <p:cNvPr id="2" name="Slide Number Placeholder 1"/>
          <p:cNvSpPr>
            <a:spLocks noGrp="1"/>
          </p:cNvSpPr>
          <p:nvPr>
            <p:ph type="sldNum" sz="quarter" idx="4"/>
          </p:nvPr>
        </p:nvSpPr>
        <p:spPr/>
        <p:txBody>
          <a:bodyPr/>
          <a:lstStyle/>
          <a:p>
            <a:fld id="{D14F9AC7-6ED0-43AB-8FC8-D180FF8A13B9}" type="slidenum">
              <a:rPr lang="en-US" smtClean="0"/>
              <a:pPr/>
              <a:t>39</a:t>
            </a:fld>
            <a:endParaRPr lang="en-US"/>
          </a:p>
        </p:txBody>
      </p:sp>
      <p:sp>
        <p:nvSpPr>
          <p:cNvPr id="8197" name="Rectangle 1"/>
          <p:cNvSpPr>
            <a:spLocks noChangeArrowheads="1"/>
          </p:cNvSpPr>
          <p:nvPr/>
        </p:nvSpPr>
        <p:spPr bwMode="auto">
          <a:xfrm>
            <a:off x="3757612" y="6105114"/>
            <a:ext cx="1628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ヒラギノ角ゴ Pro W3" charset="-128"/>
              </a:defRPr>
            </a:lvl1pPr>
            <a:lvl2pPr marL="742950" indent="-285750">
              <a:defRPr sz="2400">
                <a:solidFill>
                  <a:schemeClr val="tx1"/>
                </a:solidFill>
                <a:latin typeface="Times New Roman" charset="0"/>
                <a:ea typeface="ヒラギノ角ゴ Pro W3" charset="-128"/>
              </a:defRPr>
            </a:lvl2pPr>
            <a:lvl3pPr marL="1143000" indent="-228600">
              <a:defRPr sz="2400">
                <a:solidFill>
                  <a:schemeClr val="tx1"/>
                </a:solidFill>
                <a:latin typeface="Times New Roman" charset="0"/>
                <a:ea typeface="ヒラギノ角ゴ Pro W3" charset="-128"/>
              </a:defRPr>
            </a:lvl3pPr>
            <a:lvl4pPr marL="1600200" indent="-228600">
              <a:defRPr sz="2400">
                <a:solidFill>
                  <a:schemeClr val="tx1"/>
                </a:solidFill>
                <a:latin typeface="Times New Roman" charset="0"/>
                <a:ea typeface="ヒラギノ角ゴ Pro W3" charset="-128"/>
              </a:defRPr>
            </a:lvl4pPr>
            <a:lvl5pPr marL="2057400" indent="-228600">
              <a:defRPr sz="2400">
                <a:solidFill>
                  <a:schemeClr val="tx1"/>
                </a:solidFill>
                <a:latin typeface="Times New Roman"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128"/>
              </a:defRPr>
            </a:lvl9pPr>
          </a:lstStyle>
          <a:p>
            <a:r>
              <a:rPr lang="en-IN" altLang="en-US" sz="900" dirty="0">
                <a:latin typeface="Arial" charset="0"/>
              </a:rPr>
              <a:t>© Jones &amp; Bartlett Learning.</a:t>
            </a:r>
          </a:p>
        </p:txBody>
      </p:sp>
      <p:sp>
        <p:nvSpPr>
          <p:cNvPr id="11" name="Right Brace 10"/>
          <p:cNvSpPr/>
          <p:nvPr/>
        </p:nvSpPr>
        <p:spPr bwMode="auto">
          <a:xfrm>
            <a:off x="5410200" y="3962400"/>
            <a:ext cx="648417" cy="1219200"/>
          </a:xfrm>
          <a:prstGeom prst="rightBrace">
            <a:avLst>
              <a:gd name="adj1" fmla="val 39855"/>
              <a:gd name="adj2" fmla="val 50000"/>
            </a:avLst>
          </a:prstGeom>
          <a:noFill/>
          <a:ln w="57150">
            <a:solidFill>
              <a:srgbClr val="FF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ヒラギノ角ゴ Pro W3" pitchFamily="1" charset="-128"/>
            </a:endParaRPr>
          </a:p>
        </p:txBody>
      </p:sp>
      <p:sp>
        <p:nvSpPr>
          <p:cNvPr id="12" name="Left Brace 11"/>
          <p:cNvSpPr/>
          <p:nvPr/>
        </p:nvSpPr>
        <p:spPr bwMode="auto">
          <a:xfrm rot="21389981">
            <a:off x="3312909" y="3367619"/>
            <a:ext cx="510582" cy="823049"/>
          </a:xfrm>
          <a:prstGeom prst="leftBrace">
            <a:avLst>
              <a:gd name="adj1" fmla="val 44726"/>
              <a:gd name="adj2" fmla="val 49119"/>
            </a:avLst>
          </a:prstGeom>
          <a:noFill/>
          <a:ln w="57150">
            <a:solidFill>
              <a:srgbClr val="FF0000"/>
            </a:solidFill>
          </a:ln>
          <a:effectLst/>
          <a:extLst/>
        </p:spPr>
        <p:txBody>
          <a:bodyPr vert="horz" wrap="none" lIns="91440" tIns="45720" rIns="91440" bIns="45720" numCol="1" rtlCol="0" anchor="ctr" anchorCtr="0" compatLnSpc="1">
            <a:prstTxWarp prst="textNoShape">
              <a:avLst/>
            </a:prstTxWarp>
          </a:bodyPr>
          <a:lstStyle/>
          <a:p>
            <a:pPr algn="ctr" eaLnBrk="1" hangingPunct="1"/>
            <a:endParaRPr lang="en-US">
              <a:latin typeface="Times New Roman" pitchFamily="1" charset="0"/>
              <a:ea typeface="ヒラギノ角ゴ Pro W3" pitchFamily="1" charset="-128"/>
            </a:endParaRPr>
          </a:p>
        </p:txBody>
      </p:sp>
    </p:spTree>
    <p:extLst>
      <p:ext uri="{BB962C8B-B14F-4D97-AF65-F5344CB8AC3E}">
        <p14:creationId xmlns:p14="http://schemas.microsoft.com/office/powerpoint/2010/main" val="1771765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Grp="1" noChangeArrowheads="1"/>
          </p:cNvSpPr>
          <p:nvPr>
            <p:ph type="title" idx="4294967295"/>
          </p:nvPr>
        </p:nvSpPr>
        <p:spPr>
          <a:xfrm rot="16200000">
            <a:off x="-2003898" y="3139281"/>
            <a:ext cx="5191125" cy="685800"/>
          </a:xfrm>
          <a:extLst>
            <a:ext uri="{909E8E84-426E-40DD-AFC4-6F175D3DCCD1}">
              <a14:hiddenFill xmlns:a14="http://schemas.microsoft.com/office/drawing/2010/main">
                <a:solidFill>
                  <a:srgbClr val="00412D"/>
                </a:solidFill>
              </a14:hiddenFill>
            </a:ext>
          </a:extLst>
        </p:spPr>
        <p:txBody>
          <a:bodyPr/>
          <a:lstStyle/>
          <a:p>
            <a:pPr algn="l"/>
            <a:r>
              <a:rPr lang="en-US" altLang="en-US" dirty="0" smtClean="0">
                <a:latin typeface="Arial" charset="0"/>
                <a:cs typeface="Arial" charset="0"/>
              </a:rPr>
              <a:t>Regions of the body</a:t>
            </a:r>
          </a:p>
        </p:txBody>
      </p:sp>
      <p:pic>
        <p:nvPicPr>
          <p:cNvPr id="25604" name="Picture 3" descr="AAIXPUQ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124322"/>
            <a:ext cx="6783456" cy="660032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38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mtClean="0"/>
              <a:t>Anatomy of the Upper Airway </a:t>
            </a:r>
            <a:endParaRPr lang="en-US" altLang="en-US" dirty="0"/>
          </a:p>
        </p:txBody>
      </p:sp>
      <p:sp>
        <p:nvSpPr>
          <p:cNvPr id="2" name="Slide Number Placeholder 1"/>
          <p:cNvSpPr>
            <a:spLocks noGrp="1"/>
          </p:cNvSpPr>
          <p:nvPr>
            <p:ph type="sldNum" sz="quarter" idx="4"/>
          </p:nvPr>
        </p:nvSpPr>
        <p:spPr/>
        <p:txBody>
          <a:bodyPr/>
          <a:lstStyle/>
          <a:p>
            <a:fld id="{D14F9AC7-6ED0-43AB-8FC8-D180FF8A13B9}" type="slidenum">
              <a:rPr lang="en-US" smtClean="0"/>
              <a:pPr/>
              <a:t>40</a:t>
            </a:fld>
            <a:endParaRPr lang="en-US"/>
          </a:p>
        </p:txBody>
      </p:sp>
      <p:sp>
        <p:nvSpPr>
          <p:cNvPr id="9" name="Rectangle 3"/>
          <p:cNvSpPr txBox="1">
            <a:spLocks noChangeArrowheads="1"/>
          </p:cNvSpPr>
          <p:nvPr/>
        </p:nvSpPr>
        <p:spPr bwMode="auto">
          <a:xfrm>
            <a:off x="4724400" y="1447800"/>
            <a:ext cx="4343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228600" tIns="182880" rIns="91440" bIns="91440" numCol="1" anchor="t" anchorCtr="0" compatLnSpc="1">
            <a:prstTxWarp prst="textNoShape">
              <a:avLst/>
            </a:prstTxWarp>
          </a:bodyPr>
          <a:lstStyle>
            <a:lvl1pPr marL="342900" indent="-342900" algn="l" rtl="0" eaLnBrk="0" fontAlgn="base" hangingPunct="0">
              <a:spcBef>
                <a:spcPct val="50000"/>
              </a:spcBef>
              <a:spcAft>
                <a:spcPct val="0"/>
              </a:spcAft>
              <a:buClrTx/>
              <a:buFont typeface="Wingdings" panose="05000000000000000000" pitchFamily="2" charset="2"/>
              <a:buChar char="Ø"/>
              <a:defRPr sz="2800">
                <a:solidFill>
                  <a:schemeClr val="tx1"/>
                </a:solidFill>
                <a:latin typeface="+mn-lt"/>
                <a:ea typeface="+mn-ea"/>
                <a:cs typeface="+mn-cs"/>
              </a:defRPr>
            </a:lvl1pPr>
            <a:lvl2pPr marL="800100" indent="-342900" algn="l" rtl="0" eaLnBrk="0" fontAlgn="base" hangingPunct="0">
              <a:spcBef>
                <a:spcPct val="25000"/>
              </a:spcBef>
              <a:spcAft>
                <a:spcPct val="0"/>
              </a:spcAft>
              <a:buClrTx/>
              <a:buFont typeface="Arial" panose="020B0604020202020204" pitchFamily="34" charset="0"/>
              <a:buChar char="•"/>
              <a:defRPr sz="2400">
                <a:solidFill>
                  <a:schemeClr val="tx1"/>
                </a:solidFill>
                <a:latin typeface="+mn-lt"/>
                <a:ea typeface="+mn-ea"/>
              </a:defRPr>
            </a:lvl2pPr>
            <a:lvl3pPr marL="1143000" indent="-228600" algn="l" rtl="0" eaLnBrk="0" fontAlgn="base" hangingPunct="0">
              <a:spcBef>
                <a:spcPct val="25000"/>
              </a:spcBef>
              <a:spcAft>
                <a:spcPct val="0"/>
              </a:spcAft>
              <a:buClrTx/>
              <a:buFont typeface="Wingdings" panose="05000000000000000000" pitchFamily="2" charset="2"/>
              <a:buChar char="§"/>
              <a:defRPr sz="2200">
                <a:solidFill>
                  <a:schemeClr val="tx1"/>
                </a:solidFill>
                <a:latin typeface="+mn-lt"/>
                <a:ea typeface="+mn-ea"/>
              </a:defRPr>
            </a:lvl3pPr>
            <a:lvl4pPr marL="1600200" indent="-228600" algn="l" rtl="0" eaLnBrk="0" fontAlgn="base" hangingPunct="0">
              <a:spcBef>
                <a:spcPct val="25000"/>
              </a:spcBef>
              <a:spcAft>
                <a:spcPct val="0"/>
              </a:spcAft>
              <a:buClrTx/>
              <a:buChar char="–"/>
              <a:defRPr sz="2000">
                <a:solidFill>
                  <a:schemeClr val="tx1"/>
                </a:solidFill>
                <a:latin typeface="+mn-lt"/>
                <a:ea typeface="+mn-ea"/>
              </a:defRPr>
            </a:lvl4pPr>
            <a:lvl5pPr marL="2057400" indent="-228600" algn="l" rtl="0" eaLnBrk="0" fontAlgn="base" hangingPunct="0">
              <a:spcBef>
                <a:spcPct val="25000"/>
              </a:spcBef>
              <a:spcAft>
                <a:spcPct val="0"/>
              </a:spcAft>
              <a:buClrTx/>
              <a:buChar char="»"/>
              <a:defRPr sz="2000">
                <a:solidFill>
                  <a:schemeClr val="tx1"/>
                </a:solidFill>
                <a:latin typeface="+mn-lt"/>
                <a:ea typeface="+mn-ea"/>
              </a:defRPr>
            </a:lvl5pPr>
            <a:lvl6pPr marL="2514600" indent="-228600" algn="l" rtl="0" eaLnBrk="0" fontAlgn="base" hangingPunct="0">
              <a:spcBef>
                <a:spcPct val="25000"/>
              </a:spcBef>
              <a:spcAft>
                <a:spcPct val="0"/>
              </a:spcAft>
              <a:buChar char="»"/>
              <a:defRPr sz="2000">
                <a:solidFill>
                  <a:schemeClr val="tx1"/>
                </a:solidFill>
                <a:latin typeface="+mn-lt"/>
                <a:ea typeface="+mn-ea"/>
              </a:defRPr>
            </a:lvl6pPr>
            <a:lvl7pPr marL="2971800" indent="-228600" algn="l" rtl="0" eaLnBrk="0" fontAlgn="base" hangingPunct="0">
              <a:spcBef>
                <a:spcPct val="25000"/>
              </a:spcBef>
              <a:spcAft>
                <a:spcPct val="0"/>
              </a:spcAft>
              <a:buChar char="»"/>
              <a:defRPr sz="2000">
                <a:solidFill>
                  <a:schemeClr val="tx1"/>
                </a:solidFill>
                <a:latin typeface="+mn-lt"/>
                <a:ea typeface="+mn-ea"/>
              </a:defRPr>
            </a:lvl7pPr>
            <a:lvl8pPr marL="3429000" indent="-228600" algn="l" rtl="0" eaLnBrk="0" fontAlgn="base" hangingPunct="0">
              <a:spcBef>
                <a:spcPct val="25000"/>
              </a:spcBef>
              <a:spcAft>
                <a:spcPct val="0"/>
              </a:spcAft>
              <a:buChar char="»"/>
              <a:defRPr sz="2000">
                <a:solidFill>
                  <a:schemeClr val="tx1"/>
                </a:solidFill>
                <a:latin typeface="+mn-lt"/>
                <a:ea typeface="+mn-ea"/>
              </a:defRPr>
            </a:lvl8pPr>
            <a:lvl9pPr marL="3886200" indent="-228600" algn="l" rtl="0" eaLnBrk="0" fontAlgn="base" hangingPunct="0">
              <a:spcBef>
                <a:spcPct val="25000"/>
              </a:spcBef>
              <a:spcAft>
                <a:spcPct val="0"/>
              </a:spcAft>
              <a:buChar char="»"/>
              <a:defRPr sz="2000">
                <a:solidFill>
                  <a:schemeClr val="tx1"/>
                </a:solidFill>
                <a:latin typeface="+mn-lt"/>
                <a:ea typeface="+mn-ea"/>
              </a:defRPr>
            </a:lvl9pPr>
          </a:lstStyle>
          <a:p>
            <a:r>
              <a:rPr lang="en-US" altLang="en-US" kern="0" dirty="0" smtClean="0"/>
              <a:t>Larynx</a:t>
            </a:r>
          </a:p>
          <a:p>
            <a:pPr lvl="1"/>
            <a:r>
              <a:rPr lang="en-US" altLang="en-US" kern="0" dirty="0" smtClean="0"/>
              <a:t>Many independent cartilaginous structures</a:t>
            </a:r>
          </a:p>
          <a:p>
            <a:pPr lvl="1"/>
            <a:r>
              <a:rPr lang="en-US" altLang="en-US" kern="0" dirty="0" smtClean="0"/>
              <a:t>End of upper airway; start of lower airway</a:t>
            </a:r>
          </a:p>
          <a:p>
            <a:pPr lvl="1"/>
            <a:r>
              <a:rPr lang="en-US" altLang="en-US" kern="0" dirty="0" smtClean="0"/>
              <a:t>Thyroid cartilage forms a “V” shape anteriorly.</a:t>
            </a:r>
          </a:p>
          <a:p>
            <a:pPr lvl="1"/>
            <a:r>
              <a:rPr lang="en-US" altLang="en-US" kern="0" dirty="0" smtClean="0"/>
              <a:t>Cricoid cartilage: lowest portion of the larynx.</a:t>
            </a:r>
          </a:p>
          <a:p>
            <a:pPr lvl="1"/>
            <a:r>
              <a:rPr lang="en-US" altLang="en-US" kern="0" dirty="0" smtClean="0"/>
              <a:t>Glottis:  area between the vocal cords.</a:t>
            </a:r>
          </a:p>
          <a:p>
            <a:pPr lvl="1"/>
            <a:endParaRPr lang="en-US" altLang="en-US" kern="0" dirty="0" smtClean="0"/>
          </a:p>
        </p:txBody>
      </p:sp>
      <p:grpSp>
        <p:nvGrpSpPr>
          <p:cNvPr id="10" name="Group 9"/>
          <p:cNvGrpSpPr/>
          <p:nvPr/>
        </p:nvGrpSpPr>
        <p:grpSpPr>
          <a:xfrm>
            <a:off x="127000" y="1295400"/>
            <a:ext cx="4521200" cy="5105400"/>
            <a:chOff x="50800" y="1295400"/>
            <a:chExt cx="4521200" cy="5105400"/>
          </a:xfrm>
        </p:grpSpPr>
        <p:sp>
          <p:nvSpPr>
            <p:cNvPr id="11" name="Rectangle 5"/>
            <p:cNvSpPr>
              <a:spLocks noChangeArrowheads="1"/>
            </p:cNvSpPr>
            <p:nvPr/>
          </p:nvSpPr>
          <p:spPr bwMode="auto">
            <a:xfrm>
              <a:off x="50800" y="1295400"/>
              <a:ext cx="4521200" cy="5105400"/>
            </a:xfrm>
            <a:prstGeom prst="rect">
              <a:avLst/>
            </a:prstGeom>
            <a:solidFill>
              <a:schemeClr val="bg1"/>
            </a:solidFill>
            <a:ln w="50800" cap="rnd">
              <a:solidFill>
                <a:srgbClr val="C00000"/>
              </a:solidFill>
              <a:miter lim="800000"/>
              <a:headEnd/>
              <a:tailEnd/>
            </a:ln>
          </p:spPr>
          <p:txBody>
            <a:bodyPr vert="horz" wrap="square" lIns="228600" tIns="182880" rIns="91440" bIns="91440" numCol="1" anchor="t" anchorCtr="0" compatLnSpc="1">
              <a:prstTxWarp prst="textNoShape">
                <a:avLst/>
              </a:prstTxWarp>
            </a:bodyPr>
            <a:lstStyle/>
            <a:p>
              <a:pPr marL="342900" indent="-342900" algn="l" eaLnBrk="0" hangingPunct="0">
                <a:spcBef>
                  <a:spcPct val="50000"/>
                </a:spcBef>
                <a:buFont typeface="Wingdings" panose="05000000000000000000" pitchFamily="2" charset="2"/>
                <a:buChar char="Ø"/>
              </a:pPr>
              <a:endParaRPr lang="en-US" altLang="en-US" sz="2800">
                <a:solidFill>
                  <a:schemeClr val="tx1"/>
                </a:solidFill>
              </a:endParaRPr>
            </a:p>
          </p:txBody>
        </p:sp>
        <p:pic>
          <p:nvPicPr>
            <p:cNvPr id="12" name="Picture 4" descr="78286_CH09_FIG0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8102" y="1581761"/>
              <a:ext cx="4255247" cy="462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Rectangle 1"/>
          <p:cNvSpPr>
            <a:spLocks noChangeArrowheads="1"/>
          </p:cNvSpPr>
          <p:nvPr/>
        </p:nvSpPr>
        <p:spPr bwMode="auto">
          <a:xfrm>
            <a:off x="2865438" y="6018213"/>
            <a:ext cx="16303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ヒラギノ角ゴ Pro W3" charset="-128"/>
              </a:defRPr>
            </a:lvl1pPr>
            <a:lvl2pPr marL="742950" indent="-285750">
              <a:defRPr sz="2400">
                <a:solidFill>
                  <a:schemeClr val="tx1"/>
                </a:solidFill>
                <a:latin typeface="Times New Roman" charset="0"/>
                <a:ea typeface="ヒラギノ角ゴ Pro W3" charset="-128"/>
              </a:defRPr>
            </a:lvl2pPr>
            <a:lvl3pPr marL="1143000" indent="-228600">
              <a:defRPr sz="2400">
                <a:solidFill>
                  <a:schemeClr val="tx1"/>
                </a:solidFill>
                <a:latin typeface="Times New Roman" charset="0"/>
                <a:ea typeface="ヒラギノ角ゴ Pro W3" charset="-128"/>
              </a:defRPr>
            </a:lvl3pPr>
            <a:lvl4pPr marL="1600200" indent="-228600">
              <a:defRPr sz="2400">
                <a:solidFill>
                  <a:schemeClr val="tx1"/>
                </a:solidFill>
                <a:latin typeface="Times New Roman" charset="0"/>
                <a:ea typeface="ヒラギノ角ゴ Pro W3" charset="-128"/>
              </a:defRPr>
            </a:lvl4pPr>
            <a:lvl5pPr marL="2057400" indent="-228600">
              <a:defRPr sz="2400">
                <a:solidFill>
                  <a:schemeClr val="tx1"/>
                </a:solidFill>
                <a:latin typeface="Times New Roman"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128"/>
              </a:defRPr>
            </a:lvl9pPr>
          </a:lstStyle>
          <a:p>
            <a:r>
              <a:rPr lang="en-IN" altLang="en-US" sz="900" dirty="0">
                <a:latin typeface="Arial" charset="0"/>
              </a:rPr>
              <a:t>© Jones &amp; Bartlett Learning.</a:t>
            </a:r>
          </a:p>
        </p:txBody>
      </p:sp>
    </p:spTree>
    <p:extLst>
      <p:ext uri="{BB962C8B-B14F-4D97-AF65-F5344CB8AC3E}">
        <p14:creationId xmlns:p14="http://schemas.microsoft.com/office/powerpoint/2010/main" val="2205689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28600"/>
            <a:ext cx="2819400" cy="914400"/>
          </a:xfrm>
        </p:spPr>
        <p:txBody>
          <a:bodyPr/>
          <a:lstStyle/>
          <a:p>
            <a:r>
              <a:rPr lang="en-US" dirty="0" smtClean="0"/>
              <a:t>Larynx</a:t>
            </a:r>
            <a:endParaRPr lang="en-US" dirty="0"/>
          </a:p>
        </p:txBody>
      </p:sp>
      <p:sp>
        <p:nvSpPr>
          <p:cNvPr id="4" name="Slide Number Placeholder 3"/>
          <p:cNvSpPr>
            <a:spLocks noGrp="1"/>
          </p:cNvSpPr>
          <p:nvPr>
            <p:ph type="sldNum" sz="quarter" idx="4"/>
          </p:nvPr>
        </p:nvSpPr>
        <p:spPr/>
        <p:txBody>
          <a:bodyPr/>
          <a:lstStyle/>
          <a:p>
            <a:pPr>
              <a:defRPr/>
            </a:pPr>
            <a:r>
              <a:rPr lang="en-US" smtClean="0"/>
              <a:t>11</a:t>
            </a:r>
            <a:endParaRPr lang="en-US"/>
          </a:p>
        </p:txBody>
      </p:sp>
      <p:pic>
        <p:nvPicPr>
          <p:cNvPr id="2050" name="Picture 2" descr="Anatomy-of-the-laryn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547" y="2674917"/>
            <a:ext cx="5577444" cy="41830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submitmyabstract.com/abs/images/58308/postoperative%20mobile%20vocal%20cor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6200" y="228599"/>
            <a:ext cx="4195459" cy="3048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839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228600"/>
            <a:ext cx="7772400" cy="914400"/>
          </a:xfrm>
        </p:spPr>
        <p:txBody>
          <a:bodyPr/>
          <a:lstStyle/>
          <a:p>
            <a:r>
              <a:rPr lang="en-US" dirty="0" smtClean="0"/>
              <a:t>Vocal Cords</a:t>
            </a:r>
            <a:endParaRPr lang="en-US" dirty="0"/>
          </a:p>
        </p:txBody>
      </p:sp>
      <p:sp>
        <p:nvSpPr>
          <p:cNvPr id="3" name="Slide Number Placeholder 2"/>
          <p:cNvSpPr>
            <a:spLocks noGrp="1"/>
          </p:cNvSpPr>
          <p:nvPr>
            <p:ph type="sldNum" sz="quarter" idx="4294967295"/>
          </p:nvPr>
        </p:nvSpPr>
        <p:spPr>
          <a:xfrm>
            <a:off x="0" y="6657975"/>
            <a:ext cx="685800" cy="200025"/>
          </a:xfrm>
        </p:spPr>
        <p:txBody>
          <a:bodyPr/>
          <a:lstStyle/>
          <a:p>
            <a:r>
              <a:rPr lang="en-US" smtClean="0"/>
              <a:t>12</a:t>
            </a:r>
            <a:endParaRPr lang="en-US"/>
          </a:p>
        </p:txBody>
      </p:sp>
      <p:pic>
        <p:nvPicPr>
          <p:cNvPr id="4" name="Stroboscopy  Rigid  Female Vocal cords at high and low pitch - YouTube.mp4">
            <a:hlinkClick r:id="" action="ppaction://media"/>
          </p:cNvPr>
          <p:cNvPicPr>
            <a:picLocks noChangeAspect="1"/>
          </p:cNvPicPr>
          <p:nvPr>
            <a:videoFile r:link="rId1"/>
            <p:extLst>
              <p:ext uri="{DAA4B4D4-6D71-4841-9C94-3DE7FCFB9230}">
                <p14:media xmlns:p14="http://schemas.microsoft.com/office/powerpoint/2010/main" r:embed="rId2">
                  <p14:trim st="4428.1432" end="7296.3728"/>
                </p14:media>
              </p:ext>
            </p:extLst>
          </p:nvPr>
        </p:nvPicPr>
        <p:blipFill>
          <a:blip r:embed="rId4"/>
          <a:stretch>
            <a:fillRect/>
          </a:stretch>
        </p:blipFill>
        <p:spPr>
          <a:xfrm>
            <a:off x="990601" y="1076855"/>
            <a:ext cx="7162799" cy="5368217"/>
          </a:xfrm>
          <a:prstGeom prst="roundRect">
            <a:avLst>
              <a:gd name="adj" fmla="val 5299"/>
            </a:avLst>
          </a:prstGeom>
          <a:ln w="57150">
            <a:solidFill>
              <a:schemeClr val="tx1"/>
            </a:solid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3932619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smtClean="0"/>
              <a:t>Anatomy of the Lower Airway </a:t>
            </a:r>
            <a:endParaRPr lang="en-US" altLang="en-US" dirty="0"/>
          </a:p>
        </p:txBody>
      </p:sp>
      <p:sp>
        <p:nvSpPr>
          <p:cNvPr id="12291" name="Content Placeholder 2"/>
          <p:cNvSpPr>
            <a:spLocks noGrp="1"/>
          </p:cNvSpPr>
          <p:nvPr>
            <p:ph type="body" idx="1"/>
          </p:nvPr>
        </p:nvSpPr>
        <p:spPr/>
        <p:txBody>
          <a:bodyPr/>
          <a:lstStyle/>
          <a:p>
            <a:r>
              <a:rPr lang="en-US" altLang="en-US" dirty="0" smtClean="0"/>
              <a:t>The function of the lower airway is to deliver oxygen to the alveoli.</a:t>
            </a:r>
          </a:p>
          <a:p>
            <a:r>
              <a:rPr lang="en-US" altLang="en-US" dirty="0" smtClean="0"/>
              <a:t>Includes:</a:t>
            </a:r>
          </a:p>
          <a:p>
            <a:pPr lvl="1"/>
            <a:r>
              <a:rPr lang="en-US" altLang="en-US" dirty="0" smtClean="0"/>
              <a:t>Trachea</a:t>
            </a:r>
          </a:p>
          <a:p>
            <a:pPr lvl="1"/>
            <a:r>
              <a:rPr lang="en-US" altLang="en-US" dirty="0" smtClean="0"/>
              <a:t>Bronchi</a:t>
            </a:r>
          </a:p>
          <a:p>
            <a:pPr lvl="1"/>
            <a:r>
              <a:rPr lang="en-US" altLang="en-US" dirty="0" smtClean="0"/>
              <a:t>Lungs</a:t>
            </a:r>
            <a:endParaRPr lang="en-US" altLang="en-US" dirty="0"/>
          </a:p>
        </p:txBody>
      </p:sp>
      <p:sp>
        <p:nvSpPr>
          <p:cNvPr id="2" name="Slide Number Placeholder 1"/>
          <p:cNvSpPr>
            <a:spLocks noGrp="1"/>
          </p:cNvSpPr>
          <p:nvPr>
            <p:ph type="sldNum" sz="quarter" idx="4"/>
          </p:nvPr>
        </p:nvSpPr>
        <p:spPr/>
        <p:txBody>
          <a:bodyPr/>
          <a:lstStyle/>
          <a:p>
            <a:fld id="{D14F9AC7-6ED0-43AB-8FC8-D180FF8A13B9}" type="slidenum">
              <a:rPr lang="en-US" smtClean="0"/>
              <a:pPr/>
              <a:t>43</a:t>
            </a:fld>
            <a:endParaRPr lang="en-US"/>
          </a:p>
        </p:txBody>
      </p:sp>
      <p:pic>
        <p:nvPicPr>
          <p:cNvPr id="8" name="AAFWATY0.jpg" descr="AAFWATY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694053"/>
            <a:ext cx="5467082" cy="4087747"/>
          </a:xfrm>
          <a:prstGeom prst="rect">
            <a:avLst/>
          </a:prstGeom>
          <a:solidFill>
            <a:schemeClr val="bg1"/>
          </a:solidFill>
          <a:ln w="50800" cap="rnd">
            <a:solidFill>
              <a:srgbClr val="C00000"/>
            </a:solidFill>
            <a:miter lim="800000"/>
            <a:headEnd/>
            <a:tailEnd/>
          </a:ln>
          <a:extLst/>
        </p:spPr>
      </p:pic>
    </p:spTree>
    <p:extLst>
      <p:ext uri="{BB962C8B-B14F-4D97-AF65-F5344CB8AC3E}">
        <p14:creationId xmlns:p14="http://schemas.microsoft.com/office/powerpoint/2010/main" val="12636456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p:cNvGrpSpPr>
            <a:grpSpLocks/>
          </p:cNvGrpSpPr>
          <p:nvPr/>
        </p:nvGrpSpPr>
        <p:grpSpPr bwMode="auto">
          <a:xfrm>
            <a:off x="3352800" y="1058862"/>
            <a:ext cx="5680858" cy="3902639"/>
            <a:chOff x="3228975" y="2997200"/>
            <a:chExt cx="5857875" cy="3803650"/>
          </a:xfrm>
        </p:grpSpPr>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2997200"/>
              <a:ext cx="5857875" cy="38036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00FFFF">
                      <a:alpha val="27058"/>
                    </a:srgbClr>
                  </a:solidFill>
                </a14:hiddenFill>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sp>
          <p:nvSpPr>
            <p:cNvPr id="17" name="Rectangle 16"/>
            <p:cNvSpPr/>
            <p:nvPr/>
          </p:nvSpPr>
          <p:spPr>
            <a:xfrm>
              <a:off x="7437438" y="3516313"/>
              <a:ext cx="84137" cy="141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14338" name="Rectangle 2"/>
          <p:cNvSpPr>
            <a:spLocks noGrp="1" noChangeArrowheads="1"/>
          </p:cNvSpPr>
          <p:nvPr>
            <p:ph type="title"/>
          </p:nvPr>
        </p:nvSpPr>
        <p:spPr/>
        <p:txBody>
          <a:bodyPr/>
          <a:lstStyle/>
          <a:p>
            <a:r>
              <a:rPr lang="en-US" altLang="en-US" dirty="0" smtClean="0"/>
              <a:t>Anatomy of the Lower Airway </a:t>
            </a:r>
            <a:endParaRPr lang="en-US" altLang="en-US" dirty="0"/>
          </a:p>
        </p:txBody>
      </p:sp>
      <p:sp>
        <p:nvSpPr>
          <p:cNvPr id="14339" name="Content Placeholder 1"/>
          <p:cNvSpPr>
            <a:spLocks noGrp="1"/>
          </p:cNvSpPr>
          <p:nvPr>
            <p:ph idx="1"/>
          </p:nvPr>
        </p:nvSpPr>
        <p:spPr/>
        <p:txBody>
          <a:bodyPr/>
          <a:lstStyle/>
          <a:p>
            <a:endParaRPr lang="en-US" altLang="en-US" smtClean="0"/>
          </a:p>
          <a:p>
            <a:endParaRPr lang="en-IN" altLang="en-US"/>
          </a:p>
        </p:txBody>
      </p:sp>
      <p:sp>
        <p:nvSpPr>
          <p:cNvPr id="2" name="Slide Number Placeholder 1"/>
          <p:cNvSpPr>
            <a:spLocks noGrp="1"/>
          </p:cNvSpPr>
          <p:nvPr>
            <p:ph type="sldNum" sz="quarter" idx="4"/>
          </p:nvPr>
        </p:nvSpPr>
        <p:spPr/>
        <p:txBody>
          <a:bodyPr/>
          <a:lstStyle/>
          <a:p>
            <a:fld id="{D14F9AC7-6ED0-43AB-8FC8-D180FF8A13B9}" type="slidenum">
              <a:rPr lang="en-US" smtClean="0"/>
              <a:pPr/>
              <a:t>44</a:t>
            </a:fld>
            <a:endParaRPr lang="en-US"/>
          </a:p>
        </p:txBody>
      </p:sp>
      <p:sp>
        <p:nvSpPr>
          <p:cNvPr id="14341" name="Rectangle 2"/>
          <p:cNvSpPr>
            <a:spLocks noChangeArrowheads="1"/>
          </p:cNvSpPr>
          <p:nvPr/>
        </p:nvSpPr>
        <p:spPr bwMode="auto">
          <a:xfrm>
            <a:off x="6524625" y="6016625"/>
            <a:ext cx="16287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ヒラギノ角ゴ Pro W3" charset="-128"/>
              </a:defRPr>
            </a:lvl1pPr>
            <a:lvl2pPr marL="742950" indent="-285750">
              <a:defRPr sz="2400">
                <a:solidFill>
                  <a:schemeClr val="tx1"/>
                </a:solidFill>
                <a:latin typeface="Times New Roman" charset="0"/>
                <a:ea typeface="ヒラギノ角ゴ Pro W3" charset="-128"/>
              </a:defRPr>
            </a:lvl2pPr>
            <a:lvl3pPr marL="1143000" indent="-228600">
              <a:defRPr sz="2400">
                <a:solidFill>
                  <a:schemeClr val="tx1"/>
                </a:solidFill>
                <a:latin typeface="Times New Roman" charset="0"/>
                <a:ea typeface="ヒラギノ角ゴ Pro W3" charset="-128"/>
              </a:defRPr>
            </a:lvl3pPr>
            <a:lvl4pPr marL="1600200" indent="-228600">
              <a:defRPr sz="2400">
                <a:solidFill>
                  <a:schemeClr val="tx1"/>
                </a:solidFill>
                <a:latin typeface="Times New Roman" charset="0"/>
                <a:ea typeface="ヒラギノ角ゴ Pro W3" charset="-128"/>
              </a:defRPr>
            </a:lvl4pPr>
            <a:lvl5pPr marL="2057400" indent="-228600">
              <a:defRPr sz="2400">
                <a:solidFill>
                  <a:schemeClr val="tx1"/>
                </a:solidFill>
                <a:latin typeface="Times New Roman"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128"/>
              </a:defRPr>
            </a:lvl9pPr>
          </a:lstStyle>
          <a:p>
            <a:r>
              <a:rPr lang="en-IN" altLang="en-US" sz="900">
                <a:solidFill>
                  <a:schemeClr val="bg1"/>
                </a:solidFill>
                <a:latin typeface="Arial" charset="0"/>
              </a:rPr>
              <a:t>© Jones &amp; Bartlett Learning.</a:t>
            </a: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58862"/>
            <a:ext cx="3175000" cy="53340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2" name="Rounded Rectangle 11"/>
          <p:cNvSpPr/>
          <p:nvPr/>
        </p:nvSpPr>
        <p:spPr bwMode="auto">
          <a:xfrm>
            <a:off x="4038600" y="5181600"/>
            <a:ext cx="4953000" cy="1600200"/>
          </a:xfrm>
          <a:prstGeom prst="roundRect">
            <a:avLst/>
          </a:prstGeom>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en-US" sz="2400" b="0" i="0" u="none" strike="noStrike" cap="none" normalizeH="0" baseline="0" dirty="0" smtClean="0">
                <a:ln>
                  <a:noFill/>
                </a:ln>
                <a:solidFill>
                  <a:schemeClr val="tx1"/>
                </a:solidFill>
                <a:effectLst/>
                <a:latin typeface="+mn-lt"/>
                <a:ea typeface="ヒラギノ角ゴ Pro W3" pitchFamily="1" charset="-128"/>
              </a:rPr>
              <a:t>Location of all Air Exchange</a:t>
            </a:r>
          </a:p>
          <a:p>
            <a:pPr marL="342900" marR="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lang="en-US" dirty="0" smtClean="0">
                <a:solidFill>
                  <a:schemeClr val="tx1"/>
                </a:solidFill>
                <a:ea typeface="ヒラギノ角ゴ Pro W3" pitchFamily="1" charset="-128"/>
              </a:rPr>
              <a:t>Surfactant keeps alveoli open and assists diffusion</a:t>
            </a:r>
            <a:endParaRPr kumimoji="0" lang="en-US" sz="2400" b="0" i="0" u="none" strike="noStrike" cap="none" normalizeH="0" baseline="0" dirty="0" smtClean="0">
              <a:ln>
                <a:noFill/>
              </a:ln>
              <a:solidFill>
                <a:schemeClr val="tx1"/>
              </a:solidFill>
              <a:effectLst/>
              <a:latin typeface="+mn-lt"/>
              <a:ea typeface="ヒラギノ角ゴ Pro W3" pitchFamily="1" charset="-128"/>
            </a:endParaRPr>
          </a:p>
        </p:txBody>
      </p:sp>
      <p:cxnSp>
        <p:nvCxnSpPr>
          <p:cNvPr id="13" name="Straight Arrow Connector 12"/>
          <p:cNvCxnSpPr>
            <a:stCxn id="12" idx="1"/>
          </p:cNvCxnSpPr>
          <p:nvPr/>
        </p:nvCxnSpPr>
        <p:spPr bwMode="auto">
          <a:xfrm flipH="1" flipV="1">
            <a:off x="2514600" y="5517078"/>
            <a:ext cx="1524000" cy="464622"/>
          </a:xfrm>
          <a:prstGeom prst="straightConnector1">
            <a:avLst/>
          </a:prstGeom>
          <a:solidFill>
            <a:srgbClr val="00FFFF">
              <a:alpha val="27000"/>
            </a:srgbClr>
          </a:solidFill>
          <a:ln w="50800" cap="flat" cmpd="sng" algn="ctr">
            <a:solidFill>
              <a:srgbClr val="FF0000"/>
            </a:solidFill>
            <a:prstDash val="solid"/>
            <a:round/>
            <a:headEnd type="none" w="med" len="med"/>
            <a:tailEnd type="stealth" w="lg" len="lg"/>
          </a:ln>
          <a:effectLst/>
          <a:extLst/>
        </p:spPr>
      </p:cxnSp>
      <p:sp>
        <p:nvSpPr>
          <p:cNvPr id="3" name="Oval 2"/>
          <p:cNvSpPr/>
          <p:nvPr/>
        </p:nvSpPr>
        <p:spPr bwMode="auto">
          <a:xfrm>
            <a:off x="5116011" y="4294208"/>
            <a:ext cx="474562" cy="509286"/>
          </a:xfrm>
          <a:prstGeom prst="ellipse">
            <a:avLst/>
          </a:prstGeom>
          <a:noFill/>
          <a:ln w="41275">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endParaRPr>
          </a:p>
        </p:txBody>
      </p:sp>
      <p:cxnSp>
        <p:nvCxnSpPr>
          <p:cNvPr id="5" name="Straight Arrow Connector 4"/>
          <p:cNvCxnSpPr>
            <a:stCxn id="3" idx="3"/>
          </p:cNvCxnSpPr>
          <p:nvPr/>
        </p:nvCxnSpPr>
        <p:spPr bwMode="auto">
          <a:xfrm flipH="1">
            <a:off x="2997844" y="4728911"/>
            <a:ext cx="2187665" cy="429360"/>
          </a:xfrm>
          <a:prstGeom prst="straightConnector1">
            <a:avLst/>
          </a:prstGeom>
          <a:solidFill>
            <a:srgbClr val="00FFFF">
              <a:alpha val="27000"/>
            </a:srgbClr>
          </a:solidFill>
          <a:ln w="9525" cap="flat" cmpd="sng" algn="ctr">
            <a:noFill/>
            <a:prstDash val="solid"/>
            <a:round/>
            <a:headEnd type="none" w="med" len="med"/>
            <a:tailEnd type="arrow"/>
          </a:ln>
          <a:effectLst/>
        </p:spPr>
      </p:cxnSp>
      <p:cxnSp>
        <p:nvCxnSpPr>
          <p:cNvPr id="7" name="Straight Arrow Connector 6"/>
          <p:cNvCxnSpPr>
            <a:stCxn id="3" idx="2"/>
          </p:cNvCxnSpPr>
          <p:nvPr/>
        </p:nvCxnSpPr>
        <p:spPr bwMode="auto">
          <a:xfrm>
            <a:off x="5116011" y="4548851"/>
            <a:ext cx="914400" cy="914400"/>
          </a:xfrm>
          <a:prstGeom prst="straightConnector1">
            <a:avLst/>
          </a:prstGeom>
          <a:solidFill>
            <a:srgbClr val="00FFFF">
              <a:alpha val="27000"/>
            </a:srgbClr>
          </a:solidFill>
          <a:ln w="9525" cap="flat" cmpd="sng" algn="ctr">
            <a:noFill/>
            <a:prstDash val="solid"/>
            <a:round/>
            <a:headEnd type="none" w="med" len="med"/>
            <a:tailEnd type="arrow"/>
          </a:ln>
          <a:effectLst/>
        </p:spPr>
      </p:cxnSp>
      <p:cxnSp>
        <p:nvCxnSpPr>
          <p:cNvPr id="9" name="Straight Arrow Connector 8"/>
          <p:cNvCxnSpPr>
            <a:stCxn id="3" idx="2"/>
          </p:cNvCxnSpPr>
          <p:nvPr/>
        </p:nvCxnSpPr>
        <p:spPr bwMode="auto">
          <a:xfrm flipH="1">
            <a:off x="2627453" y="4548851"/>
            <a:ext cx="2488558" cy="394740"/>
          </a:xfrm>
          <a:prstGeom prst="straightConnector1">
            <a:avLst/>
          </a:prstGeom>
          <a:solidFill>
            <a:srgbClr val="00FFFF">
              <a:alpha val="27000"/>
            </a:srgbClr>
          </a:solidFill>
          <a:ln w="50800" cap="flat" cmpd="sng" algn="ctr">
            <a:solidFill>
              <a:srgbClr val="FF0000"/>
            </a:solidFill>
            <a:prstDash val="solid"/>
            <a:round/>
            <a:headEnd type="none" w="med" len="med"/>
            <a:tailEnd type="stealth" w="lg" len="lg"/>
          </a:ln>
          <a:effectLst/>
        </p:spPr>
      </p:cxnSp>
    </p:spTree>
    <p:extLst>
      <p:ext uri="{BB962C8B-B14F-4D97-AF65-F5344CB8AC3E}">
        <p14:creationId xmlns:p14="http://schemas.microsoft.com/office/powerpoint/2010/main" val="30876315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p:cNvSpPr>
          <p:nvPr/>
        </p:nvSpPr>
        <p:spPr bwMode="auto">
          <a:xfrm>
            <a:off x="2057400" y="5257800"/>
            <a:ext cx="3886200" cy="7620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4000">
                <a:solidFill>
                  <a:schemeClr val="bg1"/>
                </a:solidFill>
                <a:latin typeface="Times New Roman" pitchFamily="18" charset="0"/>
              </a:rPr>
              <a:t>Lower Airway</a:t>
            </a:r>
          </a:p>
        </p:txBody>
      </p:sp>
      <p:sp>
        <p:nvSpPr>
          <p:cNvPr id="8" name="Title 7"/>
          <p:cNvSpPr>
            <a:spLocks noGrp="1"/>
          </p:cNvSpPr>
          <p:nvPr>
            <p:ph type="title"/>
          </p:nvPr>
        </p:nvSpPr>
        <p:spPr/>
        <p:txBody>
          <a:bodyPr/>
          <a:lstStyle/>
          <a:p>
            <a:endParaRPr lang="en-US"/>
          </a:p>
        </p:txBody>
      </p:sp>
      <p:pic>
        <p:nvPicPr>
          <p:cNvPr id="645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2988" y="1408113"/>
            <a:ext cx="197167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45</a:t>
            </a:fld>
            <a:endParaRPr lang="en-US" dirty="0"/>
          </a:p>
        </p:txBody>
      </p:sp>
    </p:spTree>
    <p:extLst>
      <p:ext uri="{BB962C8B-B14F-4D97-AF65-F5344CB8AC3E}">
        <p14:creationId xmlns:p14="http://schemas.microsoft.com/office/powerpoint/2010/main" val="3584880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5" descr="Fig04-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95536"/>
            <a:ext cx="8915400"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2857500" y="324136"/>
            <a:ext cx="3429000" cy="2286000"/>
          </a:xfrm>
          <a:prstGeom prst="ellipse">
            <a:avLst/>
          </a:prstGeom>
          <a:noFill/>
          <a:ln w="25400">
            <a:solidFill>
              <a:srgbClr val="002060"/>
            </a:solidFill>
            <a:round/>
            <a:headEnd/>
            <a:tailEnd/>
          </a:ln>
          <a:effectLst>
            <a:outerShdw blurRad="63500" dist="38100" dir="2700000" algn="tl" rotWithShape="0">
              <a:srgbClr val="000000">
                <a:alpha val="39998"/>
              </a:srgbClr>
            </a:outerShdw>
          </a:effectLst>
        </p:spPr>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solidFill>
                <a:srgbClr val="FFFFFF"/>
              </a:solidFill>
            </a:endParaRPr>
          </a:p>
        </p:txBody>
      </p:sp>
      <p:sp>
        <p:nvSpPr>
          <p:cNvPr id="6" name="Down Arrow 5"/>
          <p:cNvSpPr>
            <a:spLocks noChangeArrowheads="1"/>
          </p:cNvSpPr>
          <p:nvPr/>
        </p:nvSpPr>
        <p:spPr bwMode="auto">
          <a:xfrm rot="-9604934">
            <a:off x="4114800" y="2503774"/>
            <a:ext cx="914400" cy="3100387"/>
          </a:xfrm>
          <a:prstGeom prst="downArrow">
            <a:avLst>
              <a:gd name="adj1" fmla="val 50000"/>
              <a:gd name="adj2" fmla="val 49996"/>
            </a:avLst>
          </a:prstGeom>
          <a:solidFill>
            <a:srgbClr val="002060"/>
          </a:solidFill>
          <a:ln w="25400">
            <a:solidFill>
              <a:srgbClr val="002060"/>
            </a:solidFill>
            <a:miter lim="800000"/>
            <a:headEnd/>
            <a:tailEnd/>
          </a:ln>
        </p:spPr>
        <p:txBody>
          <a:bodyPr rot="10800000"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Tx/>
              <a:buNone/>
            </a:pPr>
            <a:endParaRPr lang="en-US" altLang="en-US" sz="1800" b="0" dirty="0">
              <a:solidFill>
                <a:srgbClr val="FFFFFF"/>
              </a:solidFill>
            </a:endParaRPr>
          </a:p>
        </p:txBody>
      </p:sp>
      <p:grpSp>
        <p:nvGrpSpPr>
          <p:cNvPr id="4" name="Group 3"/>
          <p:cNvGrpSpPr>
            <a:grpSpLocks/>
          </p:cNvGrpSpPr>
          <p:nvPr/>
        </p:nvGrpSpPr>
        <p:grpSpPr bwMode="auto">
          <a:xfrm>
            <a:off x="609600" y="933736"/>
            <a:ext cx="7924800" cy="5029200"/>
            <a:chOff x="1600200" y="1143000"/>
            <a:chExt cx="6530597" cy="3625075"/>
          </a:xfrm>
        </p:grpSpPr>
        <p:sp>
          <p:nvSpPr>
            <p:cNvPr id="3" name="Rectangle 2"/>
            <p:cNvSpPr/>
            <p:nvPr/>
          </p:nvSpPr>
          <p:spPr>
            <a:xfrm>
              <a:off x="1600200" y="1355836"/>
              <a:ext cx="6356605" cy="3412239"/>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5850" name="Picture 7" descr="K:\BobData\EMT_PPTs\lung-se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812" y="1143000"/>
              <a:ext cx="6356985" cy="34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4"/>
          <p:cNvSpPr>
            <a:spLocks noChangeArrowheads="1"/>
          </p:cNvSpPr>
          <p:nvPr/>
        </p:nvSpPr>
        <p:spPr bwMode="auto">
          <a:xfrm>
            <a:off x="382044" y="4331052"/>
            <a:ext cx="8379912" cy="2485787"/>
          </a:xfrm>
          <a:prstGeom prst="roundRect">
            <a:avLst>
              <a:gd name="adj" fmla="val 16667"/>
            </a:avLst>
          </a:prstGeom>
          <a:solidFill>
            <a:srgbClr val="FFFFFF">
              <a:alpha val="94901"/>
            </a:srgbClr>
          </a:solidFill>
          <a:ln w="9525">
            <a:solidFill>
              <a:srgbClr val="002060"/>
            </a:solidFill>
            <a:round/>
            <a:headEnd/>
            <a:tailEnd/>
          </a:ln>
        </p:spPr>
        <p:txBody>
          <a:bodyPr wrap="square">
            <a:spAutoFit/>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l">
              <a:buNone/>
            </a:pPr>
            <a:r>
              <a:rPr lang="en-US" altLang="en-US" sz="2800" dirty="0">
                <a:solidFill>
                  <a:schemeClr val="tx1"/>
                </a:solidFill>
                <a:cs typeface="Arial" charset="0"/>
              </a:rPr>
              <a:t>If a break occurs in the continuity of either the </a:t>
            </a:r>
            <a:r>
              <a:rPr lang="en-US" altLang="en-US" sz="2800" b="1" dirty="0">
                <a:solidFill>
                  <a:schemeClr val="tx1"/>
                </a:solidFill>
                <a:cs typeface="Arial" charset="0"/>
              </a:rPr>
              <a:t>parietal pleura </a:t>
            </a:r>
            <a:r>
              <a:rPr lang="en-US" altLang="en-US" sz="2800" dirty="0">
                <a:solidFill>
                  <a:schemeClr val="tx1"/>
                </a:solidFill>
                <a:cs typeface="Arial" charset="0"/>
              </a:rPr>
              <a:t>from an open wound to the thorax or to the </a:t>
            </a:r>
            <a:r>
              <a:rPr lang="en-US" altLang="en-US" sz="2800" b="1" dirty="0">
                <a:solidFill>
                  <a:schemeClr val="tx1"/>
                </a:solidFill>
                <a:cs typeface="Arial" charset="0"/>
              </a:rPr>
              <a:t>visceral pleura </a:t>
            </a:r>
            <a:r>
              <a:rPr lang="en-US" altLang="en-US" sz="2800" dirty="0">
                <a:solidFill>
                  <a:schemeClr val="tx1"/>
                </a:solidFill>
                <a:cs typeface="Arial" charset="0"/>
              </a:rPr>
              <a:t>from an injury to the lung tissue, the negative pressure will draw air into the pleural space. </a:t>
            </a:r>
            <a:endParaRPr lang="en-US" sz="2800" dirty="0">
              <a:solidFill>
                <a:schemeClr val="tx1"/>
              </a:solidFill>
            </a:endParaRPr>
          </a:p>
        </p:txBody>
      </p:sp>
    </p:spTree>
    <p:extLst>
      <p:ext uri="{BB962C8B-B14F-4D97-AF65-F5344CB8AC3E}">
        <p14:creationId xmlns:p14="http://schemas.microsoft.com/office/powerpoint/2010/main" val="4168088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398364"/>
            <a:ext cx="153352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5" name="Title 1"/>
          <p:cNvSpPr>
            <a:spLocks noGrp="1"/>
          </p:cNvSpPr>
          <p:nvPr>
            <p:ph type="title"/>
          </p:nvPr>
        </p:nvSpPr>
        <p:spPr>
          <a:xfrm>
            <a:off x="155987" y="187679"/>
            <a:ext cx="3501613" cy="945796"/>
          </a:xfrm>
        </p:spPr>
        <p:txBody>
          <a:bodyPr/>
          <a:lstStyle/>
          <a:p>
            <a:r>
              <a:rPr lang="en-US" altLang="en-US" dirty="0" smtClean="0"/>
              <a:t>Diffusion</a:t>
            </a:r>
            <a:endParaRPr lang="en-US" altLang="en-US" dirty="0"/>
          </a:p>
        </p:txBody>
      </p:sp>
      <p:sp>
        <p:nvSpPr>
          <p:cNvPr id="33794" name="Content Placeholder 2"/>
          <p:cNvSpPr>
            <a:spLocks noGrp="1"/>
          </p:cNvSpPr>
          <p:nvPr>
            <p:ph type="body" idx="1"/>
          </p:nvPr>
        </p:nvSpPr>
        <p:spPr>
          <a:xfrm>
            <a:off x="457200" y="1524000"/>
            <a:ext cx="8305800" cy="4800600"/>
          </a:xfrm>
        </p:spPr>
        <p:txBody>
          <a:bodyPr/>
          <a:lstStyle/>
          <a:p>
            <a:r>
              <a:rPr lang="en-US" altLang="en-US" dirty="0" smtClean="0"/>
              <a:t>The passive process in which molecules move from an area with a higher concentration to an area of lower concentration. </a:t>
            </a:r>
          </a:p>
        </p:txBody>
      </p:sp>
      <p:pic>
        <p:nvPicPr>
          <p:cNvPr id="1026" name="Picture 2" descr="Image result for Diffusion"/>
          <p:cNvPicPr>
            <a:picLocks noChangeAspect="1" noChangeArrowheads="1"/>
          </p:cNvPicPr>
          <p:nvPr/>
        </p:nvPicPr>
        <p:blipFill rotWithShape="1">
          <a:blip r:embed="rId4">
            <a:extLst>
              <a:ext uri="{28A0092B-C50C-407E-A947-70E740481C1C}">
                <a14:useLocalDpi xmlns:a14="http://schemas.microsoft.com/office/drawing/2010/main" val="0"/>
              </a:ext>
            </a:extLst>
          </a:blip>
          <a:srcRect l="11906" t="12696" r="59898" b="11536"/>
          <a:stretch/>
        </p:blipFill>
        <p:spPr bwMode="auto">
          <a:xfrm>
            <a:off x="1303558" y="3193576"/>
            <a:ext cx="2452770" cy="3343027"/>
          </a:xfrm>
          <a:prstGeom prst="rect">
            <a:avLst/>
          </a:prstGeom>
          <a:solidFill>
            <a:schemeClr val="bg1"/>
          </a:solidFill>
          <a:ln w="50800" cap="rnd">
            <a:solidFill>
              <a:srgbClr val="C00000"/>
            </a:solidFill>
            <a:miter lim="800000"/>
            <a:headEnd/>
            <a:tailEnd/>
          </a:ln>
          <a:extLst/>
        </p:spPr>
      </p:pic>
      <p:pic>
        <p:nvPicPr>
          <p:cNvPr id="7" name="Picture 2" descr="Image result for Diffusion"/>
          <p:cNvPicPr>
            <a:picLocks noChangeAspect="1" noChangeArrowheads="1"/>
          </p:cNvPicPr>
          <p:nvPr/>
        </p:nvPicPr>
        <p:blipFill rotWithShape="1">
          <a:blip r:embed="rId4">
            <a:extLst>
              <a:ext uri="{28A0092B-C50C-407E-A947-70E740481C1C}">
                <a14:useLocalDpi xmlns:a14="http://schemas.microsoft.com/office/drawing/2010/main" val="0"/>
              </a:ext>
            </a:extLst>
          </a:blip>
          <a:srcRect l="57764" t="12696" r="14540" b="11536"/>
          <a:stretch/>
        </p:blipFill>
        <p:spPr bwMode="auto">
          <a:xfrm>
            <a:off x="5399315" y="3193576"/>
            <a:ext cx="2409227" cy="3343027"/>
          </a:xfrm>
          <a:prstGeom prst="rect">
            <a:avLst/>
          </a:prstGeom>
          <a:solidFill>
            <a:schemeClr val="bg1"/>
          </a:solidFill>
          <a:ln w="50800" cap="rnd">
            <a:solidFill>
              <a:srgbClr val="C00000"/>
            </a:solidFill>
            <a:miter lim="800000"/>
            <a:headEnd/>
            <a:tailEnd/>
          </a:ln>
          <a:extLst/>
        </p:spPr>
      </p:pic>
      <p:sp>
        <p:nvSpPr>
          <p:cNvPr id="3" name="Slide Number Placeholder 2"/>
          <p:cNvSpPr>
            <a:spLocks noGrp="1"/>
          </p:cNvSpPr>
          <p:nvPr>
            <p:ph type="sldNum" sz="quarter" idx="4"/>
          </p:nvPr>
        </p:nvSpPr>
        <p:spPr/>
        <p:txBody>
          <a:bodyPr/>
          <a:lstStyle/>
          <a:p>
            <a:pPr>
              <a:defRPr/>
            </a:pPr>
            <a:fld id="{7934EB4C-221A-437D-9B9D-B7EF4B61892B}" type="slidenum">
              <a:rPr lang="en-US" smtClean="0"/>
              <a:pPr>
                <a:defRPr/>
              </a:pPr>
              <a:t>47</a:t>
            </a:fld>
            <a:endParaRPr lang="en-US" dirty="0"/>
          </a:p>
        </p:txBody>
      </p:sp>
    </p:spTree>
    <p:extLst>
      <p:ext uri="{BB962C8B-B14F-4D97-AF65-F5344CB8AC3E}">
        <p14:creationId xmlns:p14="http://schemas.microsoft.com/office/powerpoint/2010/main" val="22375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4000"/>
                            </p:stCondLst>
                            <p:childTnLst>
                              <p:par>
                                <p:cTn id="12" presetID="1" presetClass="entr" presetSubtype="0" fill="hold" nodeType="afterEffect">
                                  <p:stCondLst>
                                    <p:cond delay="200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itle 1"/>
          <p:cNvSpPr>
            <a:spLocks noGrp="1"/>
          </p:cNvSpPr>
          <p:nvPr>
            <p:ph type="title"/>
          </p:nvPr>
        </p:nvSpPr>
        <p:spPr/>
        <p:txBody>
          <a:bodyPr/>
          <a:lstStyle/>
          <a:p>
            <a:r>
              <a:rPr lang="en-US" altLang="en-US" dirty="0" smtClean="0"/>
              <a:t>The Respiratory System: Physiology</a:t>
            </a:r>
          </a:p>
        </p:txBody>
      </p:sp>
      <p:sp>
        <p:nvSpPr>
          <p:cNvPr id="69635" name="Content Placeholder 2"/>
          <p:cNvSpPr>
            <a:spLocks noGrp="1"/>
          </p:cNvSpPr>
          <p:nvPr>
            <p:ph idx="1"/>
          </p:nvPr>
        </p:nvSpPr>
        <p:spPr/>
        <p:txBody>
          <a:bodyPr/>
          <a:lstStyle/>
          <a:p>
            <a:r>
              <a:rPr lang="en-US" altLang="en-US" dirty="0" smtClean="0"/>
              <a:t>Hypercapnic drive  (</a:t>
            </a:r>
            <a:r>
              <a:rPr lang="en-US" altLang="en-US" dirty="0" err="1" smtClean="0"/>
              <a:t>hypercarbic</a:t>
            </a:r>
            <a:r>
              <a:rPr lang="en-US" altLang="en-US" dirty="0" smtClean="0"/>
              <a:t>) (</a:t>
            </a:r>
            <a:r>
              <a:rPr lang="en-US" altLang="en-US" b="1" u="sng" dirty="0" smtClean="0"/>
              <a:t>Normal)</a:t>
            </a:r>
            <a:endParaRPr lang="en-US" altLang="en-US" dirty="0" smtClean="0"/>
          </a:p>
          <a:p>
            <a:pPr lvl="1"/>
            <a:r>
              <a:rPr lang="en-US" altLang="en-US" dirty="0" smtClean="0"/>
              <a:t>CO</a:t>
            </a:r>
            <a:r>
              <a:rPr lang="en-US" altLang="en-US" baseline="-25000" dirty="0" smtClean="0"/>
              <a:t>2</a:t>
            </a:r>
            <a:r>
              <a:rPr lang="en-US" altLang="en-US" dirty="0"/>
              <a:t> level</a:t>
            </a:r>
            <a:r>
              <a:rPr lang="en-US" altLang="en-US" baseline="-25000" dirty="0" smtClean="0"/>
              <a:t> </a:t>
            </a:r>
            <a:r>
              <a:rPr lang="en-US" altLang="en-US" dirty="0" smtClean="0"/>
              <a:t>in arterial blood is impetus </a:t>
            </a:r>
            <a:r>
              <a:rPr lang="en-US" altLang="en-US" dirty="0"/>
              <a:t>to </a:t>
            </a:r>
            <a:r>
              <a:rPr lang="en-US" altLang="en-US" dirty="0" smtClean="0"/>
              <a:t>breathe</a:t>
            </a:r>
            <a:endParaRPr lang="en-US" altLang="en-US" b="1" u="sng" dirty="0" smtClean="0"/>
          </a:p>
          <a:p>
            <a:r>
              <a:rPr lang="en-US" altLang="en-US" dirty="0" smtClean="0"/>
              <a:t>Hypoxic drive  (</a:t>
            </a:r>
            <a:r>
              <a:rPr lang="en-US" altLang="en-US" b="1" u="sng" dirty="0" smtClean="0"/>
              <a:t>Backup system</a:t>
            </a:r>
            <a:r>
              <a:rPr lang="en-US" altLang="en-US" dirty="0" smtClean="0"/>
              <a:t>)</a:t>
            </a:r>
          </a:p>
          <a:p>
            <a:pPr lvl="1"/>
            <a:r>
              <a:rPr lang="en-US" altLang="en-US" dirty="0" err="1" smtClean="0"/>
              <a:t>O</a:t>
            </a:r>
            <a:r>
              <a:rPr lang="en-US" altLang="en-US" baseline="-25000" dirty="0" err="1" smtClean="0"/>
              <a:t>2</a:t>
            </a:r>
            <a:r>
              <a:rPr lang="en-US" altLang="en-US" dirty="0" smtClean="0"/>
              <a:t> levels become the impetus to breathe</a:t>
            </a:r>
          </a:p>
          <a:p>
            <a:pPr lvl="1"/>
            <a:r>
              <a:rPr lang="en-US" altLang="en-US" dirty="0" smtClean="0"/>
              <a:t>May occur in COPD patients</a:t>
            </a: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48</a:t>
            </a:fld>
            <a:endParaRPr lang="en-US" dirty="0"/>
          </a:p>
        </p:txBody>
      </p:sp>
    </p:spTree>
    <p:extLst>
      <p:ext uri="{BB962C8B-B14F-4D97-AF65-F5344CB8AC3E}">
        <p14:creationId xmlns:p14="http://schemas.microsoft.com/office/powerpoint/2010/main" val="10489007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p:nvPr>
        </p:nvSpPr>
        <p:spPr/>
        <p:txBody>
          <a:bodyPr/>
          <a:lstStyle/>
          <a:p>
            <a:r>
              <a:rPr lang="en-US" altLang="en-US" smtClean="0"/>
              <a:t>The Respiratory System: Physiology</a:t>
            </a:r>
            <a:endParaRPr lang="en-US" altLang="en-US" dirty="0"/>
          </a:p>
        </p:txBody>
      </p:sp>
      <p:sp>
        <p:nvSpPr>
          <p:cNvPr id="34818" name="Content Placeholder 2"/>
          <p:cNvSpPr>
            <a:spLocks noGrp="1"/>
          </p:cNvSpPr>
          <p:nvPr>
            <p:ph type="body" idx="1"/>
          </p:nvPr>
        </p:nvSpPr>
        <p:spPr>
          <a:xfrm>
            <a:off x="372754" y="1447800"/>
            <a:ext cx="8398492" cy="4800600"/>
          </a:xfrm>
        </p:spPr>
        <p:txBody>
          <a:bodyPr/>
          <a:lstStyle/>
          <a:p>
            <a:r>
              <a:rPr lang="en-US" altLang="en-US" b="1" u="sng" dirty="0" smtClean="0"/>
              <a:t>Ventilation</a:t>
            </a:r>
            <a:r>
              <a:rPr lang="en-US" altLang="en-US" b="1" dirty="0" smtClean="0"/>
              <a:t>:</a:t>
            </a:r>
            <a:r>
              <a:rPr lang="en-US" altLang="en-US" dirty="0" smtClean="0"/>
              <a:t> Movement of air in and out of lungs</a:t>
            </a:r>
          </a:p>
          <a:p>
            <a:r>
              <a:rPr lang="en-US" altLang="en-US" b="1" u="sng" dirty="0"/>
              <a:t>Respiration</a:t>
            </a:r>
            <a:r>
              <a:rPr lang="en-US" altLang="en-US" dirty="0" smtClean="0"/>
              <a:t>: Exchange of </a:t>
            </a:r>
            <a:r>
              <a:rPr lang="en-US" altLang="en-US" dirty="0" err="1" smtClean="0"/>
              <a:t>O</a:t>
            </a:r>
            <a:r>
              <a:rPr lang="en-US" altLang="en-US" baseline="-25000" dirty="0" err="1" smtClean="0"/>
              <a:t>2</a:t>
            </a:r>
            <a:r>
              <a:rPr lang="en-US" altLang="en-US" dirty="0" smtClean="0"/>
              <a:t> and CO</a:t>
            </a:r>
            <a:r>
              <a:rPr lang="en-US" altLang="en-US" baseline="-25000" dirty="0" smtClean="0"/>
              <a:t>2</a:t>
            </a:r>
            <a:r>
              <a:rPr lang="en-US" altLang="en-US" dirty="0" smtClean="0"/>
              <a:t> in alveoli and tissue.</a:t>
            </a:r>
          </a:p>
          <a:p>
            <a:r>
              <a:rPr lang="en-US" altLang="en-US" b="1" u="sng" dirty="0"/>
              <a:t>Tidal volume</a:t>
            </a:r>
            <a:r>
              <a:rPr lang="en-US" altLang="en-US" dirty="0" smtClean="0"/>
              <a:t>: Amount of air moved in or out of lungs in 1 breath. (~ </a:t>
            </a:r>
            <a:r>
              <a:rPr lang="en-US" altLang="en-US" dirty="0" err="1" smtClean="0"/>
              <a:t>500ml</a:t>
            </a:r>
            <a:r>
              <a:rPr lang="en-US" altLang="en-US" dirty="0" smtClean="0"/>
              <a:t>)</a:t>
            </a:r>
          </a:p>
          <a:p>
            <a:r>
              <a:rPr lang="en-US" altLang="en-US" b="1" u="sng" dirty="0"/>
              <a:t>Residual </a:t>
            </a:r>
            <a:r>
              <a:rPr lang="en-US" altLang="en-US" b="1" u="sng" dirty="0" smtClean="0"/>
              <a:t>volume</a:t>
            </a:r>
            <a:r>
              <a:rPr lang="en-US" altLang="en-US" dirty="0" smtClean="0"/>
              <a:t>:(air always in the lungs)</a:t>
            </a:r>
          </a:p>
          <a:p>
            <a:r>
              <a:rPr lang="en-US" altLang="en-US" b="1" u="sng" dirty="0"/>
              <a:t>Dead </a:t>
            </a:r>
            <a:r>
              <a:rPr lang="en-US" altLang="en-US" b="1" u="sng" dirty="0" smtClean="0"/>
              <a:t>space</a:t>
            </a:r>
            <a:r>
              <a:rPr lang="en-US" altLang="en-US" b="1" dirty="0" smtClean="0"/>
              <a:t>:</a:t>
            </a:r>
            <a:r>
              <a:rPr lang="en-US" altLang="en-US" dirty="0" smtClean="0"/>
              <a:t>  (air in the "piping")</a:t>
            </a:r>
          </a:p>
          <a:p>
            <a:r>
              <a:rPr lang="en-US" altLang="en-US" b="1" u="sng" dirty="0"/>
              <a:t>Minute </a:t>
            </a:r>
            <a:r>
              <a:rPr lang="en-US" altLang="en-US" b="1" u="sng" dirty="0" smtClean="0"/>
              <a:t>volume</a:t>
            </a:r>
            <a:r>
              <a:rPr lang="en-US" altLang="en-US" b="1" dirty="0" smtClean="0"/>
              <a:t>:</a:t>
            </a:r>
            <a:r>
              <a:rPr lang="en-US" altLang="en-US" dirty="0" smtClean="0"/>
              <a:t> (Tidal volume x Frequency)</a:t>
            </a:r>
            <a:endParaRPr lang="en-US" altLang="en-US" dirty="0"/>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Planes of the Body</a:t>
            </a:r>
          </a:p>
        </p:txBody>
      </p:sp>
      <p:sp>
        <p:nvSpPr>
          <p:cNvPr id="26627" name="Content Placeholder 2"/>
          <p:cNvSpPr>
            <a:spLocks noGrp="1"/>
          </p:cNvSpPr>
          <p:nvPr>
            <p:ph idx="1"/>
          </p:nvPr>
        </p:nvSpPr>
        <p:spPr>
          <a:xfrm>
            <a:off x="4362450" y="1447800"/>
            <a:ext cx="4552950" cy="4800600"/>
          </a:xfrm>
        </p:spPr>
        <p:txBody>
          <a:bodyPr/>
          <a:lstStyle/>
          <a:p>
            <a:r>
              <a:rPr lang="en-US" altLang="en-US" dirty="0" smtClean="0"/>
              <a:t>Imaginary straight lines that divide the body</a:t>
            </a:r>
          </a:p>
          <a:p>
            <a:r>
              <a:rPr lang="en-US" altLang="en-US" dirty="0" smtClean="0"/>
              <a:t>Three main areas</a:t>
            </a:r>
          </a:p>
          <a:p>
            <a:pPr lvl="1"/>
            <a:r>
              <a:rPr lang="en-US" altLang="en-US" dirty="0" smtClean="0"/>
              <a:t>Coronal plane: front/back</a:t>
            </a:r>
          </a:p>
          <a:p>
            <a:pPr lvl="1"/>
            <a:r>
              <a:rPr lang="en-US" altLang="en-US" dirty="0" smtClean="0"/>
              <a:t>Transverse (axial) plane: top/bottom</a:t>
            </a:r>
          </a:p>
          <a:p>
            <a:pPr lvl="1"/>
            <a:r>
              <a:rPr lang="en-US" altLang="en-US" dirty="0" smtClean="0"/>
              <a:t>Sagittal (lateral) plane: left/right</a:t>
            </a:r>
          </a:p>
        </p:txBody>
      </p:sp>
      <p:sp>
        <p:nvSpPr>
          <p:cNvPr id="26629" name="Slide Number Placeholder 3"/>
          <p:cNvSpPr>
            <a:spLocks noGrp="1"/>
          </p:cNvSpPr>
          <p:nvPr>
            <p:ph type="sldNum" sz="quarter" idx="4"/>
          </p:nvPr>
        </p:nvSpPr>
        <p:spPr bwMode="auto">
          <a:xfrm>
            <a:off x="0" y="6508750"/>
            <a:ext cx="839788" cy="333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spcBef>
                <a:spcPct val="20000"/>
              </a:spcBef>
              <a:buFont typeface="Wingdings" pitchFamily="2" charset="2"/>
              <a:buChar char="Ø"/>
              <a:defRPr sz="2800">
                <a:solidFill>
                  <a:schemeClr val="tx1"/>
                </a:solidFill>
                <a:latin typeface="Arial" charset="0"/>
                <a:cs typeface="Arial" charset="0"/>
              </a:defRPr>
            </a:lvl1pPr>
            <a:lvl2pPr marL="742950" indent="-285750" algn="l" eaLnBrk="0" hangingPunct="0">
              <a:spcBef>
                <a:spcPct val="20000"/>
              </a:spcBef>
              <a:buFont typeface="Arial" charset="0"/>
              <a:buChar char="–"/>
              <a:defRPr sz="2400">
                <a:solidFill>
                  <a:schemeClr val="tx1"/>
                </a:solidFill>
                <a:latin typeface="Arial" charset="0"/>
                <a:cs typeface="Arial" charset="0"/>
              </a:defRPr>
            </a:lvl2pPr>
            <a:lvl3pPr marL="1143000" indent="-228600" algn="l" eaLnBrk="0" hangingPunct="0">
              <a:spcBef>
                <a:spcPct val="20000"/>
              </a:spcBef>
              <a:buFont typeface="Arial" charset="0"/>
              <a:buChar char="•"/>
              <a:defRPr sz="2400">
                <a:solidFill>
                  <a:schemeClr val="tx1"/>
                </a:solidFill>
                <a:latin typeface="Arial" charset="0"/>
                <a:cs typeface="Arial" charset="0"/>
              </a:defRPr>
            </a:lvl3pPr>
            <a:lvl4pPr marL="1600200" indent="-228600" algn="l" eaLnBrk="0" hangingPunct="0">
              <a:spcBef>
                <a:spcPct val="20000"/>
              </a:spcBef>
              <a:buFont typeface="Arial" charset="0"/>
              <a:buChar char="–"/>
              <a:defRPr sz="2400">
                <a:solidFill>
                  <a:schemeClr val="tx1"/>
                </a:solidFill>
                <a:latin typeface="Arial" charset="0"/>
                <a:cs typeface="Arial" charset="0"/>
              </a:defRPr>
            </a:lvl4pPr>
            <a:lvl5pPr marL="2057400" indent="-228600" algn="l" eaLnBrk="0" hangingPunct="0">
              <a:spcBef>
                <a:spcPct val="20000"/>
              </a:spcBef>
              <a:buFont typeface="Arial" charset="0"/>
              <a:buChar char="»"/>
              <a:defRPr sz="2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9pPr>
          </a:lstStyle>
          <a:p>
            <a:pPr algn="ctr" eaLnBrk="1" hangingPunct="1">
              <a:spcBef>
                <a:spcPct val="0"/>
              </a:spcBef>
              <a:buFontTx/>
              <a:buNone/>
            </a:pPr>
            <a:fld id="{9AE66364-8629-4398-BD61-3BDC967F5155}" type="slidenum">
              <a:rPr lang="en-US" altLang="en-US" sz="1400" smtClean="0">
                <a:latin typeface="Times New Roman" pitchFamily="18" charset="0"/>
              </a:rPr>
              <a:pPr algn="ctr" eaLnBrk="1" hangingPunct="1">
                <a:spcBef>
                  <a:spcPct val="0"/>
                </a:spcBef>
                <a:buFontTx/>
                <a:buNone/>
              </a:pPr>
              <a:t>5</a:t>
            </a:fld>
            <a:endParaRPr lang="en-US" altLang="en-US" sz="1400" smtClean="0">
              <a:latin typeface="Times New Roman" pitchFamily="18" charset="0"/>
            </a:endParaRPr>
          </a:p>
        </p:txBody>
      </p:sp>
      <p:pic>
        <p:nvPicPr>
          <p:cNvPr id="26628" name="Picture 6" descr="78286_CH05_FIG01"/>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b="7042"/>
          <a:stretch>
            <a:fillRect/>
          </a:stretch>
        </p:blipFill>
        <p:spPr bwMode="auto">
          <a:xfrm>
            <a:off x="95250" y="1298575"/>
            <a:ext cx="3952875" cy="50292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556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Characteristics of Normal Breathing</a:t>
            </a:r>
            <a:endParaRPr lang="en-US" altLang="en-US"/>
          </a:p>
        </p:txBody>
      </p:sp>
      <p:sp>
        <p:nvSpPr>
          <p:cNvPr id="3" name="Content Placeholder 2"/>
          <p:cNvSpPr>
            <a:spLocks noGrp="1"/>
          </p:cNvSpPr>
          <p:nvPr>
            <p:ph idx="1"/>
          </p:nvPr>
        </p:nvSpPr>
        <p:spPr/>
        <p:txBody>
          <a:bodyPr/>
          <a:lstStyle/>
          <a:p>
            <a:r>
              <a:rPr lang="en-US" altLang="en-US" smtClean="0"/>
              <a:t>Normal rate and depth (tidal volume)</a:t>
            </a:r>
          </a:p>
          <a:p>
            <a:r>
              <a:rPr lang="en-US" altLang="en-US" smtClean="0"/>
              <a:t>Regular rhythm or pattern of inhalation and exhalation</a:t>
            </a:r>
          </a:p>
          <a:p>
            <a:r>
              <a:rPr lang="en-US" altLang="en-US" smtClean="0"/>
              <a:t>Clear, audible breath sounds on both sides of chest</a:t>
            </a:r>
          </a:p>
          <a:p>
            <a:r>
              <a:rPr lang="en-US" altLang="en-US" smtClean="0"/>
              <a:t>Regular rise and fall movement on both sides of the chest</a:t>
            </a:r>
          </a:p>
          <a:p>
            <a:r>
              <a:rPr lang="en-US" altLang="en-US" smtClean="0"/>
              <a:t>Movement of the abdomen</a:t>
            </a:r>
          </a:p>
          <a:p>
            <a:endParaRPr lang="en-US" altLang="en-US" smtClean="0"/>
          </a:p>
          <a:p>
            <a:endParaRPr lang="en-IN" dirty="0"/>
          </a:p>
        </p:txBody>
      </p:sp>
      <p:sp>
        <p:nvSpPr>
          <p:cNvPr id="2" name="Slide Number Placeholder 1"/>
          <p:cNvSpPr>
            <a:spLocks noGrp="1"/>
          </p:cNvSpPr>
          <p:nvPr>
            <p:ph type="sldNum" sz="quarter" idx="4"/>
          </p:nvPr>
        </p:nvSpPr>
        <p:spPr/>
        <p:txBody>
          <a:bodyPr/>
          <a:lstStyle/>
          <a:p>
            <a:fld id="{7934EB4C-221A-437D-9B9D-B7EF4B61892B}"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85800" y="141288"/>
            <a:ext cx="7772400" cy="914400"/>
          </a:xfrm>
        </p:spPr>
        <p:txBody>
          <a:bodyPr/>
          <a:lstStyle/>
          <a:p>
            <a:pPr eaLnBrk="1" hangingPunct="1">
              <a:lnSpc>
                <a:spcPct val="85000"/>
              </a:lnSpc>
            </a:pPr>
            <a:r>
              <a:rPr lang="en-US" altLang="en-US"/>
              <a:t>Inadequate Breathing </a:t>
            </a:r>
            <a:br>
              <a:rPr lang="en-US" altLang="en-US"/>
            </a:br>
            <a:r>
              <a:rPr lang="en-US" altLang="en-US"/>
              <a:t>Patterns in Adults</a:t>
            </a:r>
          </a:p>
        </p:txBody>
      </p:sp>
      <p:sp>
        <p:nvSpPr>
          <p:cNvPr id="36867" name="Content Placeholder 2"/>
          <p:cNvSpPr>
            <a:spLocks noGrp="1"/>
          </p:cNvSpPr>
          <p:nvPr>
            <p:ph type="body" idx="1"/>
          </p:nvPr>
        </p:nvSpPr>
        <p:spPr/>
        <p:txBody>
          <a:bodyPr rIns="228600"/>
          <a:lstStyle/>
          <a:p>
            <a:pPr eaLnBrk="1" hangingPunct="1">
              <a:spcBef>
                <a:spcPct val="35000"/>
              </a:spcBef>
            </a:pPr>
            <a:r>
              <a:rPr lang="en-US" altLang="en-US" dirty="0"/>
              <a:t>Labored breathing</a:t>
            </a:r>
          </a:p>
          <a:p>
            <a:pPr eaLnBrk="1" hangingPunct="1">
              <a:spcBef>
                <a:spcPct val="35000"/>
              </a:spcBef>
            </a:pPr>
            <a:r>
              <a:rPr lang="en-US" altLang="en-US" dirty="0"/>
              <a:t>Muscle retractions</a:t>
            </a:r>
          </a:p>
          <a:p>
            <a:pPr eaLnBrk="1" hangingPunct="1">
              <a:spcBef>
                <a:spcPct val="35000"/>
              </a:spcBef>
            </a:pPr>
            <a:r>
              <a:rPr lang="en-US" altLang="en-US" dirty="0"/>
              <a:t>Pale, cyanotic, cool, damp skin</a:t>
            </a:r>
          </a:p>
          <a:p>
            <a:pPr eaLnBrk="1" hangingPunct="1">
              <a:spcBef>
                <a:spcPct val="35000"/>
              </a:spcBef>
            </a:pPr>
            <a:r>
              <a:rPr lang="en-US" altLang="en-US" dirty="0"/>
              <a:t>Tripod position</a:t>
            </a:r>
          </a:p>
          <a:p>
            <a:pPr eaLnBrk="1" hangingPunct="1">
              <a:spcBef>
                <a:spcPts val="400"/>
              </a:spcBef>
            </a:pPr>
            <a:r>
              <a:rPr lang="en-US" altLang="en-US" dirty="0"/>
              <a:t>Agonal gasps (gasping breaths) </a:t>
            </a:r>
            <a:endParaRPr lang="en-US" altLang="en-US" dirty="0" smtClean="0"/>
          </a:p>
          <a:p>
            <a:pPr eaLnBrk="1" hangingPunct="1">
              <a:spcBef>
                <a:spcPts val="400"/>
              </a:spcBef>
            </a:pPr>
            <a:r>
              <a:rPr lang="en-US" altLang="en-US" dirty="0" smtClean="0"/>
              <a:t>Nasal </a:t>
            </a:r>
            <a:r>
              <a:rPr lang="en-US" altLang="en-US" dirty="0"/>
              <a:t>Flaring</a:t>
            </a:r>
          </a:p>
          <a:p>
            <a:pPr eaLnBrk="1" hangingPunct="1">
              <a:spcBef>
                <a:spcPts val="400"/>
              </a:spcBef>
            </a:pPr>
            <a:r>
              <a:rPr lang="en-US" altLang="en-US" dirty="0"/>
              <a:t>Irregular Rhythm</a:t>
            </a:r>
          </a:p>
          <a:p>
            <a:pPr eaLnBrk="1" hangingPunct="1">
              <a:spcBef>
                <a:spcPts val="400"/>
              </a:spcBef>
            </a:pPr>
            <a:r>
              <a:rPr lang="en-US" altLang="en-US" dirty="0"/>
              <a:t>Unusual Sounds on auscultation </a:t>
            </a:r>
          </a:p>
          <a:p>
            <a:pPr eaLnBrk="1" hangingPunct="1">
              <a:spcBef>
                <a:spcPts val="400"/>
              </a:spcBef>
            </a:pPr>
            <a:r>
              <a:rPr lang="en-US" altLang="en-US" dirty="0"/>
              <a:t>Altered Mental Status</a:t>
            </a:r>
          </a:p>
          <a:p>
            <a:pPr eaLnBrk="1" hangingPunct="1">
              <a:spcBef>
                <a:spcPct val="35000"/>
              </a:spcBef>
            </a:pPr>
            <a:endParaRPr lang="en-US" altLang="en-US" dirty="0"/>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8939" y="2559993"/>
            <a:ext cx="7772400" cy="1362075"/>
          </a:xfrm>
        </p:spPr>
        <p:txBody>
          <a:bodyPr/>
          <a:lstStyle/>
          <a:p>
            <a:r>
              <a:rPr lang="en-US" altLang="en-US" dirty="0"/>
              <a:t>Circulatory System</a:t>
            </a:r>
            <a:endParaRPr lang="en-US" dirty="0"/>
          </a:p>
        </p:txBody>
      </p:sp>
      <p:sp>
        <p:nvSpPr>
          <p:cNvPr id="4" name="Slide Number Placeholder 3"/>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52</a:t>
            </a:fld>
            <a:endParaRPr lang="en-US" dirty="0"/>
          </a:p>
        </p:txBody>
      </p:sp>
    </p:spTree>
    <p:extLst>
      <p:ext uri="{BB962C8B-B14F-4D97-AF65-F5344CB8AC3E}">
        <p14:creationId xmlns:p14="http://schemas.microsoft.com/office/powerpoint/2010/main" val="20634817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778626" y="590550"/>
            <a:ext cx="2365374" cy="2152650"/>
          </a:xfrm>
        </p:spPr>
        <p:txBody>
          <a:bodyPr/>
          <a:lstStyle/>
          <a:p>
            <a:pPr eaLnBrk="1" hangingPunct="1">
              <a:lnSpc>
                <a:spcPct val="85000"/>
              </a:lnSpc>
            </a:pPr>
            <a:r>
              <a:rPr lang="en-US" altLang="en-US" sz="3200" dirty="0"/>
              <a:t>The Circulatory System: </a:t>
            </a:r>
            <a:r>
              <a:rPr lang="en-US" altLang="en-US" sz="3200" dirty="0" smtClean="0"/>
              <a:t>Anatomy</a:t>
            </a:r>
            <a:endParaRPr lang="en-US" altLang="en-US" sz="2000" b="0" dirty="0"/>
          </a:p>
        </p:txBody>
      </p:sp>
      <p:sp>
        <p:nvSpPr>
          <p:cNvPr id="38915" name="Content Placeholder 2"/>
          <p:cNvSpPr>
            <a:spLocks noGrp="1"/>
          </p:cNvSpPr>
          <p:nvPr>
            <p:ph type="body" idx="1"/>
          </p:nvPr>
        </p:nvSpPr>
        <p:spPr/>
        <p:txBody>
          <a:bodyPr rIns="228600"/>
          <a:lstStyle/>
          <a:p>
            <a:pPr marL="0" indent="0" eaLnBrk="1" hangingPunct="1">
              <a:spcBef>
                <a:spcPct val="35000"/>
              </a:spcBef>
              <a:buFontTx/>
              <a:buNone/>
            </a:pPr>
            <a:r>
              <a:rPr lang="en-US" altLang="en-US"/>
              <a:t> </a:t>
            </a:r>
          </a:p>
        </p:txBody>
      </p:sp>
      <p:sp>
        <p:nvSpPr>
          <p:cNvPr id="7" name="Rectangle 8"/>
          <p:cNvSpPr>
            <a:spLocks noChangeArrowheads="1"/>
          </p:cNvSpPr>
          <p:nvPr/>
        </p:nvSpPr>
        <p:spPr bwMode="auto">
          <a:xfrm>
            <a:off x="79376" y="419100"/>
            <a:ext cx="6699250" cy="6248400"/>
          </a:xfrm>
          <a:prstGeom prst="rect">
            <a:avLst/>
          </a:prstGeom>
          <a:ln w="38100">
            <a:solidFill>
              <a:srgbClr val="FF0000"/>
            </a:solidFill>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p>
        </p:txBody>
      </p:sp>
      <p:pic>
        <p:nvPicPr>
          <p:cNvPr id="9" name="Picture 7" descr="78286_CH05_FIG2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2088" y="750887"/>
            <a:ext cx="6400800" cy="558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AAEFRN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5"/>
            <a:ext cx="9144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p:cNvSpPr>
            <a:spLocks noGrp="1"/>
          </p:cNvSpPr>
          <p:nvPr>
            <p:ph idx="4294967295"/>
          </p:nvPr>
        </p:nvSpPr>
        <p:spPr>
          <a:xfrm>
            <a:off x="0" y="4933700"/>
            <a:ext cx="9144000" cy="1181100"/>
          </a:xfrm>
        </p:spPr>
        <p:txBody>
          <a:bodyPr/>
          <a:lstStyle/>
          <a:p>
            <a:pPr algn="ctr">
              <a:spcBef>
                <a:spcPts val="600"/>
              </a:spcBef>
              <a:buFont typeface="Arial" charset="0"/>
              <a:buNone/>
            </a:pPr>
            <a:r>
              <a:rPr lang="en-US" altLang="en-US" sz="2600" b="1" dirty="0" smtClean="0"/>
              <a:t>An adult has approx. 70mL of blood per kilogram.</a:t>
            </a:r>
          </a:p>
          <a:p>
            <a:pPr algn="ctr">
              <a:spcBef>
                <a:spcPts val="600"/>
              </a:spcBef>
              <a:buFont typeface="Arial" charset="0"/>
              <a:buNone/>
            </a:pPr>
            <a:r>
              <a:rPr lang="en-US" altLang="en-US" sz="2600" b="1" dirty="0" smtClean="0"/>
              <a:t>(1 kg equals 2.2 pounds;     1 lb is equal to ~</a:t>
            </a:r>
            <a:r>
              <a:rPr lang="en-US" altLang="en-US" sz="2600" b="1" dirty="0" err="1" smtClean="0"/>
              <a:t>0.45kg</a:t>
            </a:r>
            <a:r>
              <a:rPr lang="en-US" altLang="en-US" sz="2600" b="1" dirty="0" smtClean="0"/>
              <a:t>)</a:t>
            </a:r>
          </a:p>
          <a:p>
            <a:pPr algn="ctr">
              <a:spcBef>
                <a:spcPts val="600"/>
              </a:spcBef>
              <a:buFont typeface="Arial" charset="0"/>
              <a:buNone/>
            </a:pPr>
            <a:r>
              <a:rPr lang="en-US" altLang="en-US" sz="2600" b="1" dirty="0" smtClean="0"/>
              <a:t>(1 L ~ 1.057 </a:t>
            </a:r>
            <a:r>
              <a:rPr lang="en-US" altLang="en-US" sz="2600" b="1" dirty="0" err="1" smtClean="0"/>
              <a:t>qt</a:t>
            </a:r>
            <a:r>
              <a:rPr lang="en-US" altLang="en-US" sz="2600" b="1" dirty="0" smtClean="0"/>
              <a:t>  @200 </a:t>
            </a:r>
            <a:r>
              <a:rPr lang="en-US" altLang="en-US" sz="2600" b="1" dirty="0" err="1" smtClean="0"/>
              <a:t>lb</a:t>
            </a:r>
            <a:r>
              <a:rPr lang="en-US" altLang="en-US" sz="2600" b="1" dirty="0" smtClean="0"/>
              <a:t> </a:t>
            </a:r>
            <a:r>
              <a:rPr lang="en-US" altLang="en-US" sz="2600" b="1" dirty="0"/>
              <a:t>~ </a:t>
            </a:r>
            <a:r>
              <a:rPr lang="en-US" altLang="en-US" sz="2600" b="1" dirty="0" smtClean="0"/>
              <a:t>90.7 kg  ~6.3 L  ~6.7 </a:t>
            </a:r>
            <a:r>
              <a:rPr lang="en-US" altLang="en-US" sz="2600" b="1" dirty="0" err="1" smtClean="0"/>
              <a:t>qt</a:t>
            </a:r>
            <a:r>
              <a:rPr lang="en-US" altLang="en-US" sz="2600" b="1" dirty="0" smtClean="0"/>
              <a:t>)</a:t>
            </a:r>
          </a:p>
        </p:txBody>
      </p:sp>
      <p:sp>
        <p:nvSpPr>
          <p:cNvPr id="3" name="Rounded Rectangle 2"/>
          <p:cNvSpPr/>
          <p:nvPr/>
        </p:nvSpPr>
        <p:spPr>
          <a:xfrm>
            <a:off x="304800" y="4409950"/>
            <a:ext cx="1600200" cy="6858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0" dirty="0">
                <a:solidFill>
                  <a:schemeClr val="tx1"/>
                </a:solidFill>
                <a:latin typeface="Arial" panose="020B0604020202020204" pitchFamily="34" charset="0"/>
                <a:cs typeface="Arial" panose="020B0604020202020204" pitchFamily="34" charset="0"/>
              </a:rPr>
              <a:t>~335 ml</a:t>
            </a:r>
          </a:p>
        </p:txBody>
      </p:sp>
      <p:sp>
        <p:nvSpPr>
          <p:cNvPr id="6" name="Rounded Rectangle 5"/>
          <p:cNvSpPr/>
          <p:nvPr/>
        </p:nvSpPr>
        <p:spPr>
          <a:xfrm>
            <a:off x="3790950" y="4409950"/>
            <a:ext cx="1371600" cy="6858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0" dirty="0">
                <a:solidFill>
                  <a:schemeClr val="tx1"/>
                </a:solidFill>
                <a:latin typeface="Arial" panose="020B0604020202020204" pitchFamily="34" charset="0"/>
                <a:cs typeface="Arial" panose="020B0604020202020204" pitchFamily="34" charset="0"/>
              </a:rPr>
              <a:t>~2 L</a:t>
            </a:r>
          </a:p>
        </p:txBody>
      </p:sp>
      <p:sp>
        <p:nvSpPr>
          <p:cNvPr id="7" name="Rounded Rectangle 6"/>
          <p:cNvSpPr/>
          <p:nvPr/>
        </p:nvSpPr>
        <p:spPr>
          <a:xfrm>
            <a:off x="7315200" y="4409950"/>
            <a:ext cx="1371600" cy="6858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0" dirty="0">
                <a:solidFill>
                  <a:schemeClr val="tx1"/>
                </a:solidFill>
                <a:latin typeface="Arial" panose="020B0604020202020204" pitchFamily="34" charset="0"/>
                <a:cs typeface="Arial" panose="020B0604020202020204" pitchFamily="34" charset="0"/>
              </a:rPr>
              <a:t>~4 L</a:t>
            </a: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54</a:t>
            </a:fld>
            <a:endParaRPr lang="en-US" dirty="0"/>
          </a:p>
        </p:txBody>
      </p:sp>
      <p:sp>
        <p:nvSpPr>
          <p:cNvPr id="4" name="TextBox 3"/>
          <p:cNvSpPr txBox="1"/>
          <p:nvPr/>
        </p:nvSpPr>
        <p:spPr>
          <a:xfrm>
            <a:off x="949125" y="2010691"/>
            <a:ext cx="7245751" cy="1077218"/>
          </a:xfrm>
          <a:prstGeom prst="rect">
            <a:avLst/>
          </a:prstGeom>
          <a:solidFill>
            <a:schemeClr val="bg1"/>
          </a:solidFill>
          <a:ln w="38100">
            <a:solidFill>
              <a:srgbClr val="FF0000"/>
            </a:solidFill>
          </a:ln>
        </p:spPr>
        <p:txBody>
          <a:bodyPr wrap="square" rtlCol="0">
            <a:spAutoFit/>
          </a:bodyPr>
          <a:lstStyle/>
          <a:p>
            <a:r>
              <a:rPr lang="en-US" sz="3200" b="1" dirty="0" smtClean="0">
                <a:solidFill>
                  <a:srgbClr val="FF0000"/>
                </a:solidFill>
                <a:latin typeface="+mj-lt"/>
              </a:rPr>
              <a:t>Can </a:t>
            </a:r>
            <a:r>
              <a:rPr lang="en-US" sz="3200" b="1" dirty="0">
                <a:solidFill>
                  <a:srgbClr val="FF0000"/>
                </a:solidFill>
                <a:latin typeface="+mj-lt"/>
              </a:rPr>
              <a:t>die from losing half to two-thirds of their </a:t>
            </a:r>
            <a:r>
              <a:rPr lang="en-US" sz="3200" b="1" dirty="0" smtClean="0">
                <a:solidFill>
                  <a:srgbClr val="FF0000"/>
                </a:solidFill>
                <a:latin typeface="+mj-lt"/>
              </a:rPr>
              <a:t>Blood Volume</a:t>
            </a:r>
            <a:endParaRPr lang="en-US" sz="3200" b="1" dirty="0">
              <a:solidFill>
                <a:srgbClr val="FF0000"/>
              </a:solidFill>
              <a:latin typeface="+mj-lt"/>
            </a:endParaRPr>
          </a:p>
        </p:txBody>
      </p:sp>
    </p:spTree>
    <p:extLst>
      <p:ext uri="{BB962C8B-B14F-4D97-AF65-F5344CB8AC3E}">
        <p14:creationId xmlns:p14="http://schemas.microsoft.com/office/powerpoint/2010/main" val="261051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The Heart</a:t>
            </a:r>
          </a:p>
        </p:txBody>
      </p:sp>
      <p:sp>
        <p:nvSpPr>
          <p:cNvPr id="65539" name="Content Placeholder 2"/>
          <p:cNvSpPr>
            <a:spLocks noGrp="1"/>
          </p:cNvSpPr>
          <p:nvPr>
            <p:ph idx="1"/>
          </p:nvPr>
        </p:nvSpPr>
        <p:spPr/>
        <p:txBody>
          <a:bodyPr/>
          <a:lstStyle/>
          <a:p>
            <a:r>
              <a:rPr lang="en-US" altLang="en-US" dirty="0" smtClean="0"/>
              <a:t>Hollow muscular organ the size of an adult’s clenched fist</a:t>
            </a:r>
          </a:p>
          <a:p>
            <a:r>
              <a:rPr lang="en-US" altLang="en-US" dirty="0" smtClean="0"/>
              <a:t>Made of specialized cardiac muscle (myocardium)</a:t>
            </a:r>
          </a:p>
          <a:p>
            <a:r>
              <a:rPr lang="en-US" altLang="en-US" dirty="0" smtClean="0"/>
              <a:t>Works as two paired pumps</a:t>
            </a:r>
          </a:p>
          <a:p>
            <a:pPr lvl="1"/>
            <a:r>
              <a:rPr lang="en-US" altLang="en-US" dirty="0" smtClean="0"/>
              <a:t>Septum divides right and left sides.</a:t>
            </a:r>
          </a:p>
          <a:p>
            <a:r>
              <a:rPr lang="en-US" altLang="en-US" dirty="0" smtClean="0"/>
              <a:t>Each side is divided into:</a:t>
            </a:r>
          </a:p>
          <a:p>
            <a:pPr lvl="1"/>
            <a:r>
              <a:rPr lang="en-US" altLang="en-US" dirty="0" smtClean="0"/>
              <a:t>Atrium (upper chamber)</a:t>
            </a:r>
          </a:p>
          <a:p>
            <a:pPr lvl="1"/>
            <a:r>
              <a:rPr lang="en-US" altLang="en-US" dirty="0" smtClean="0"/>
              <a:t>Ventricle (lower chamber)</a:t>
            </a:r>
          </a:p>
          <a:p>
            <a:pPr lvl="1"/>
            <a:endParaRPr lang="en-US" altLang="en-US" dirty="0" smtClean="0"/>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55</a:t>
            </a:fld>
            <a:endParaRPr lang="en-US" dirty="0"/>
          </a:p>
        </p:txBody>
      </p:sp>
    </p:spTree>
    <p:extLst>
      <p:ext uri="{BB962C8B-B14F-4D97-AF65-F5344CB8AC3E}">
        <p14:creationId xmlns:p14="http://schemas.microsoft.com/office/powerpoint/2010/main" val="488136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1000"/>
                                  </p:stCondLst>
                                  <p:childTnLst>
                                    <p:set>
                                      <p:cBhvr>
                                        <p:cTn id="6" dur="1" fill="hold">
                                          <p:stCondLst>
                                            <p:cond delay="0"/>
                                          </p:stCondLst>
                                        </p:cTn>
                                        <p:tgtEl>
                                          <p:spTgt spid="65539">
                                            <p:txEl>
                                              <p:pRg st="1" end="1"/>
                                            </p:txEl>
                                          </p:spTgt>
                                        </p:tgtEl>
                                        <p:attrNameLst>
                                          <p:attrName>style.visibility</p:attrName>
                                        </p:attrNameLst>
                                      </p:cBhvr>
                                      <p:to>
                                        <p:strVal val="visible"/>
                                      </p:to>
                                    </p:set>
                                  </p:childTnLst>
                                </p:cTn>
                              </p:par>
                            </p:childTnLst>
                          </p:cTn>
                        </p:par>
                        <p:par>
                          <p:cTn id="7" fill="hold" nodeType="withGroup">
                            <p:stCondLst>
                              <p:cond delay="1000"/>
                            </p:stCondLst>
                            <p:childTnLst>
                              <p:par>
                                <p:cTn id="8" presetID="1" presetClass="entr" presetSubtype="0" fill="hold" nodeType="afterEffect">
                                  <p:stCondLst>
                                    <p:cond delay="1000"/>
                                  </p:stCondLst>
                                  <p:childTnLst>
                                    <p:set>
                                      <p:cBhvr>
                                        <p:cTn id="9" dur="1" fill="hold">
                                          <p:stCondLst>
                                            <p:cond delay="0"/>
                                          </p:stCondLst>
                                        </p:cTn>
                                        <p:tgtEl>
                                          <p:spTgt spid="65539">
                                            <p:txEl>
                                              <p:pRg st="2" end="2"/>
                                            </p:txEl>
                                          </p:spTgt>
                                        </p:tgtEl>
                                        <p:attrNameLst>
                                          <p:attrName>style.visibility</p:attrName>
                                        </p:attrNameLst>
                                      </p:cBhvr>
                                      <p:to>
                                        <p:strVal val="visible"/>
                                      </p:to>
                                    </p:set>
                                  </p:childTnLst>
                                </p:cTn>
                              </p:par>
                            </p:childTnLst>
                          </p:cTn>
                        </p:par>
                        <p:par>
                          <p:cTn id="10" fill="hold" nodeType="withGroup">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65539">
                                            <p:txEl>
                                              <p:pRg st="3" end="3"/>
                                            </p:txEl>
                                          </p:spTgt>
                                        </p:tgtEl>
                                        <p:attrNameLst>
                                          <p:attrName>style.visibility</p:attrName>
                                        </p:attrNameLst>
                                      </p:cBhvr>
                                      <p:to>
                                        <p:strVal val="visible"/>
                                      </p:to>
                                    </p:set>
                                  </p:childTnLst>
                                </p:cTn>
                              </p:par>
                            </p:childTnLst>
                          </p:cTn>
                        </p:par>
                        <p:par>
                          <p:cTn id="13" fill="hold" nodeType="withGroup">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65539">
                                            <p:txEl>
                                              <p:pRg st="4" end="4"/>
                                            </p:txEl>
                                          </p:spTgt>
                                        </p:tgtEl>
                                        <p:attrNameLst>
                                          <p:attrName>style.visibility</p:attrName>
                                        </p:attrNameLst>
                                      </p:cBhvr>
                                      <p:to>
                                        <p:strVal val="visible"/>
                                      </p:to>
                                    </p:set>
                                  </p:childTnLst>
                                </p:cTn>
                              </p:par>
                            </p:childTnLst>
                          </p:cTn>
                        </p:par>
                        <p:par>
                          <p:cTn id="16" fill="hold" nodeType="withGroup">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65539">
                                            <p:txEl>
                                              <p:pRg st="5" end="5"/>
                                            </p:txEl>
                                          </p:spTgt>
                                        </p:tgtEl>
                                        <p:attrNameLst>
                                          <p:attrName>style.visibility</p:attrName>
                                        </p:attrNameLst>
                                      </p:cBhvr>
                                      <p:to>
                                        <p:strVal val="visible"/>
                                      </p:to>
                                    </p:set>
                                  </p:childTnLst>
                                </p:cTn>
                              </p:par>
                            </p:childTnLst>
                          </p:cTn>
                        </p:par>
                        <p:par>
                          <p:cTn id="19" fill="hold" nodeType="withGroup">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The Heart</a:t>
            </a:r>
            <a:endParaRPr lang="en-US" altLang="en-US" dirty="0"/>
          </a:p>
        </p:txBody>
      </p:sp>
      <p:sp>
        <p:nvSpPr>
          <p:cNvPr id="43011" name="Content Placeholder 2"/>
          <p:cNvSpPr>
            <a:spLocks noGrp="1"/>
          </p:cNvSpPr>
          <p:nvPr>
            <p:ph type="body" idx="1"/>
          </p:nvPr>
        </p:nvSpPr>
        <p:spPr/>
        <p:txBody>
          <a:bodyPr/>
          <a:lstStyle/>
          <a:p>
            <a:r>
              <a:rPr lang="en-US" altLang="en-US" dirty="0" smtClean="0"/>
              <a:t>Normal adult resting heart rate (HR): </a:t>
            </a:r>
          </a:p>
          <a:p>
            <a:pPr lvl="1"/>
            <a:r>
              <a:rPr lang="en-US" altLang="en-US" dirty="0" smtClean="0"/>
              <a:t>60–100 beats/min</a:t>
            </a:r>
          </a:p>
          <a:p>
            <a:r>
              <a:rPr lang="en-US" altLang="en-US" dirty="0" smtClean="0"/>
              <a:t>Stroke volume (</a:t>
            </a:r>
            <a:r>
              <a:rPr lang="en-US" altLang="en-US" dirty="0" err="1" smtClean="0"/>
              <a:t>SV</a:t>
            </a:r>
            <a:r>
              <a:rPr lang="en-US" altLang="en-US" dirty="0" smtClean="0"/>
              <a:t>)</a:t>
            </a:r>
          </a:p>
          <a:p>
            <a:pPr lvl="1"/>
            <a:r>
              <a:rPr lang="en-US" altLang="en-US" dirty="0" smtClean="0"/>
              <a:t>Amount of blood moved by one beat</a:t>
            </a:r>
          </a:p>
          <a:p>
            <a:r>
              <a:rPr lang="en-US" altLang="en-US" dirty="0" smtClean="0"/>
              <a:t>Cardiac output (CO)</a:t>
            </a:r>
          </a:p>
          <a:p>
            <a:pPr lvl="1"/>
            <a:r>
              <a:rPr lang="en-US" altLang="en-US" dirty="0" smtClean="0"/>
              <a:t>Amount of blood moved in 1 minute</a:t>
            </a:r>
          </a:p>
          <a:p>
            <a:pPr lvl="1"/>
            <a:r>
              <a:rPr lang="en-US" altLang="en-US" dirty="0" smtClean="0"/>
              <a:t>HR × </a:t>
            </a:r>
            <a:r>
              <a:rPr lang="en-US" altLang="en-US" dirty="0" err="1" smtClean="0"/>
              <a:t>SV</a:t>
            </a:r>
            <a:r>
              <a:rPr lang="en-US" altLang="en-US" dirty="0" smtClean="0"/>
              <a:t> = CO </a:t>
            </a:r>
            <a:endParaRPr lang="en-US" altLang="en-US" dirty="0"/>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The Heart</a:t>
            </a:r>
            <a:endParaRPr lang="en-US" altLang="en-US" dirty="0"/>
          </a:p>
        </p:txBody>
      </p:sp>
      <p:sp>
        <p:nvSpPr>
          <p:cNvPr id="44035" name="Content Placeholder 2"/>
          <p:cNvSpPr>
            <a:spLocks noGrp="1"/>
          </p:cNvSpPr>
          <p:nvPr>
            <p:ph type="body" idx="1"/>
          </p:nvPr>
        </p:nvSpPr>
        <p:spPr/>
        <p:txBody>
          <a:bodyPr/>
          <a:lstStyle/>
          <a:p>
            <a:r>
              <a:rPr lang="en-US" altLang="en-US" dirty="0" smtClean="0"/>
              <a:t>In 1 minute, body’s entire blood volume </a:t>
            </a:r>
            <a:br>
              <a:rPr lang="en-US" altLang="en-US" dirty="0" smtClean="0"/>
            </a:br>
            <a:r>
              <a:rPr lang="en-US" altLang="en-US" dirty="0" smtClean="0"/>
              <a:t>(5 to 6 L) is circulated through all the vessels.</a:t>
            </a:r>
          </a:p>
          <a:p>
            <a:r>
              <a:rPr lang="en-US" altLang="en-US" dirty="0" smtClean="0"/>
              <a:t>Electrical conduction system</a:t>
            </a:r>
          </a:p>
          <a:p>
            <a:pPr lvl="1"/>
            <a:r>
              <a:rPr lang="en-US" altLang="en-US" dirty="0" smtClean="0"/>
              <a:t>Causes smooth, coordinated contractions</a:t>
            </a:r>
          </a:p>
          <a:p>
            <a:pPr lvl="1"/>
            <a:r>
              <a:rPr lang="en-US" altLang="en-US" dirty="0" smtClean="0"/>
              <a:t>Contractions produce the pumping action</a:t>
            </a:r>
            <a:endParaRPr lang="en-US" altLang="en-US" dirty="0"/>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685800" y="127000"/>
            <a:ext cx="4742727" cy="1035050"/>
          </a:xfrm>
        </p:spPr>
        <p:txBody>
          <a:bodyPr/>
          <a:lstStyle/>
          <a:p>
            <a:r>
              <a:rPr lang="en-US" altLang="en-US" dirty="0" smtClean="0"/>
              <a:t>Vessels</a:t>
            </a:r>
          </a:p>
        </p:txBody>
      </p:sp>
      <p:sp>
        <p:nvSpPr>
          <p:cNvPr id="90115" name="Content Placeholder 2"/>
          <p:cNvSpPr>
            <a:spLocks noGrp="1"/>
          </p:cNvSpPr>
          <p:nvPr>
            <p:ph idx="1"/>
          </p:nvPr>
        </p:nvSpPr>
        <p:spPr>
          <a:xfrm>
            <a:off x="141790" y="1319511"/>
            <a:ext cx="6930342" cy="4800600"/>
          </a:xfrm>
        </p:spPr>
        <p:txBody>
          <a:bodyPr/>
          <a:lstStyle/>
          <a:p>
            <a:pPr>
              <a:spcBef>
                <a:spcPts val="300"/>
              </a:spcBef>
            </a:pPr>
            <a:r>
              <a:rPr lang="en-US" altLang="en-US" dirty="0" smtClean="0"/>
              <a:t>Arteries </a:t>
            </a:r>
          </a:p>
          <a:p>
            <a:pPr marL="463550" lvl="1" indent="-168275">
              <a:spcBef>
                <a:spcPts val="300"/>
              </a:spcBef>
            </a:pPr>
            <a:r>
              <a:rPr lang="en-US" altLang="en-US" dirty="0" smtClean="0"/>
              <a:t>Carry blood </a:t>
            </a:r>
            <a:r>
              <a:rPr lang="en-US" altLang="en-US" dirty="0" smtClean="0"/>
              <a:t>away from </a:t>
            </a:r>
            <a:r>
              <a:rPr lang="en-US" altLang="en-US" dirty="0" smtClean="0"/>
              <a:t>the </a:t>
            </a:r>
            <a:r>
              <a:rPr lang="en-US" altLang="en-US" dirty="0" smtClean="0"/>
              <a:t/>
            </a:r>
            <a:br>
              <a:rPr lang="en-US" altLang="en-US" dirty="0" smtClean="0"/>
            </a:br>
            <a:r>
              <a:rPr lang="en-US" altLang="en-US" dirty="0" smtClean="0"/>
              <a:t>heart .</a:t>
            </a:r>
            <a:endParaRPr lang="en-US" altLang="en-US" dirty="0" smtClean="0"/>
          </a:p>
          <a:p>
            <a:pPr marL="463550" lvl="1" indent="-168275">
              <a:spcBef>
                <a:spcPts val="300"/>
              </a:spcBef>
            </a:pPr>
            <a:r>
              <a:rPr lang="en-US" dirty="0" smtClean="0"/>
              <a:t>Ascending </a:t>
            </a:r>
            <a:r>
              <a:rPr lang="en-US" dirty="0" smtClean="0"/>
              <a:t>/descending </a:t>
            </a:r>
            <a:r>
              <a:rPr lang="en-US" dirty="0" smtClean="0"/>
              <a:t>aorta</a:t>
            </a:r>
          </a:p>
          <a:p>
            <a:pPr>
              <a:spcBef>
                <a:spcPts val="300"/>
              </a:spcBef>
            </a:pPr>
            <a:r>
              <a:rPr lang="en-US" altLang="en-US" dirty="0" smtClean="0"/>
              <a:t>Veins</a:t>
            </a:r>
          </a:p>
          <a:p>
            <a:pPr marL="463550" lvl="1" indent="-168275">
              <a:spcBef>
                <a:spcPts val="300"/>
              </a:spcBef>
            </a:pPr>
            <a:r>
              <a:rPr lang="en-US" altLang="en-US" dirty="0"/>
              <a:t>Return blood to the heart</a:t>
            </a:r>
          </a:p>
          <a:p>
            <a:pPr marL="463550" lvl="1" indent="-168275">
              <a:spcBef>
                <a:spcPts val="300"/>
              </a:spcBef>
            </a:pPr>
            <a:r>
              <a:rPr lang="en-US" altLang="en-US" dirty="0"/>
              <a:t>Superior vena cava / Inferior </a:t>
            </a:r>
            <a:r>
              <a:rPr lang="en-US" altLang="en-US" dirty="0" smtClean="0"/>
              <a:t/>
            </a:r>
            <a:br>
              <a:rPr lang="en-US" altLang="en-US" dirty="0" smtClean="0"/>
            </a:br>
            <a:r>
              <a:rPr lang="en-US" altLang="en-US" dirty="0" smtClean="0"/>
              <a:t>vena </a:t>
            </a:r>
            <a:r>
              <a:rPr lang="en-US" altLang="en-US" dirty="0"/>
              <a:t>ca</a:t>
            </a:r>
            <a:r>
              <a:rPr lang="en-US" altLang="en-US" dirty="0" smtClean="0"/>
              <a:t>va</a:t>
            </a:r>
          </a:p>
          <a:p>
            <a:pPr>
              <a:spcBef>
                <a:spcPts val="300"/>
              </a:spcBef>
            </a:pPr>
            <a:r>
              <a:rPr lang="en-US" altLang="en-US" dirty="0" smtClean="0"/>
              <a:t>Capillaries</a:t>
            </a:r>
          </a:p>
          <a:p>
            <a:pPr marL="463550" lvl="1" indent="-168275">
              <a:spcBef>
                <a:spcPts val="300"/>
              </a:spcBef>
            </a:pPr>
            <a:r>
              <a:rPr lang="en-US" altLang="en-US" dirty="0"/>
              <a:t>Connect arterioles to </a:t>
            </a:r>
            <a:r>
              <a:rPr lang="en-US" altLang="en-US" dirty="0" err="1"/>
              <a:t>venules</a:t>
            </a:r>
            <a:endParaRPr lang="en-US" altLang="en-US" dirty="0"/>
          </a:p>
          <a:p>
            <a:pPr marL="463550" lvl="1" indent="-168275">
              <a:spcBef>
                <a:spcPts val="300"/>
              </a:spcBef>
            </a:pPr>
            <a:r>
              <a:rPr lang="en-US" altLang="en-US" dirty="0"/>
              <a:t>Allow contact between blood </a:t>
            </a:r>
            <a:r>
              <a:rPr lang="en-US" altLang="en-US" dirty="0" smtClean="0"/>
              <a:t>and </a:t>
            </a:r>
            <a:r>
              <a:rPr lang="en-US" altLang="en-US" dirty="0"/>
              <a:t>cells</a:t>
            </a:r>
          </a:p>
          <a:p>
            <a:pPr lvl="1">
              <a:spcBef>
                <a:spcPts val="300"/>
              </a:spcBef>
            </a:pPr>
            <a:endParaRPr lang="en-US" altLang="en-US" dirty="0" smtClean="0"/>
          </a:p>
          <a:p>
            <a:pPr lvl="1">
              <a:spcBef>
                <a:spcPts val="300"/>
              </a:spcBef>
            </a:pPr>
            <a:endParaRPr lang="en-US" altLang="en-US" dirty="0" smtClean="0"/>
          </a:p>
          <a:p>
            <a:pPr lvl="1">
              <a:spcBef>
                <a:spcPts val="300"/>
              </a:spcBef>
            </a:pPr>
            <a:endParaRPr lang="en-US" altLang="en-US" dirty="0" smtClean="0"/>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58</a:t>
            </a:fld>
            <a:endParaRPr lang="en-US" dirty="0"/>
          </a:p>
        </p:txBody>
      </p:sp>
      <p:pic>
        <p:nvPicPr>
          <p:cNvPr id="9218" name="Picture 2" descr="Image result for major blood vess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8157" y="115744"/>
            <a:ext cx="3676393" cy="5694747"/>
          </a:xfrm>
          <a:prstGeom prst="rect">
            <a:avLst/>
          </a:prstGeom>
          <a:solidFill>
            <a:schemeClr val="bg1"/>
          </a:solid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73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11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11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1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11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1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1030"/>
          <p:cNvSpPr>
            <a:spLocks noChangeArrowheads="1"/>
          </p:cNvSpPr>
          <p:nvPr/>
        </p:nvSpPr>
        <p:spPr bwMode="auto">
          <a:xfrm>
            <a:off x="228600" y="87313"/>
            <a:ext cx="5233988" cy="6716712"/>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endParaRPr lang="en-US" altLang="en-US" sz="2400">
              <a:latin typeface="Times New Roman" pitchFamily="18" charset="0"/>
            </a:endParaRPr>
          </a:p>
        </p:txBody>
      </p:sp>
      <p:sp>
        <p:nvSpPr>
          <p:cNvPr id="7" name="Title 1"/>
          <p:cNvSpPr>
            <a:spLocks/>
          </p:cNvSpPr>
          <p:nvPr/>
        </p:nvSpPr>
        <p:spPr bwMode="auto">
          <a:xfrm>
            <a:off x="5562600" y="711200"/>
            <a:ext cx="3352800" cy="9144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4400">
                <a:solidFill>
                  <a:schemeClr val="bg1"/>
                </a:solidFill>
                <a:latin typeface="Times New Roman" pitchFamily="18" charset="0"/>
              </a:rPr>
              <a:t>Arteries</a:t>
            </a:r>
          </a:p>
        </p:txBody>
      </p:sp>
      <p:sp>
        <p:nvSpPr>
          <p:cNvPr id="8" name="Title 1"/>
          <p:cNvSpPr>
            <a:spLocks/>
          </p:cNvSpPr>
          <p:nvPr/>
        </p:nvSpPr>
        <p:spPr bwMode="auto">
          <a:xfrm>
            <a:off x="5562600" y="1930400"/>
            <a:ext cx="3352800" cy="9144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4400">
                <a:solidFill>
                  <a:schemeClr val="bg1"/>
                </a:solidFill>
                <a:latin typeface="Times New Roman" pitchFamily="18" charset="0"/>
              </a:rPr>
              <a:t>Arterioles</a:t>
            </a:r>
          </a:p>
        </p:txBody>
      </p:sp>
      <p:sp>
        <p:nvSpPr>
          <p:cNvPr id="9" name="Title 1"/>
          <p:cNvSpPr>
            <a:spLocks/>
          </p:cNvSpPr>
          <p:nvPr/>
        </p:nvSpPr>
        <p:spPr bwMode="auto">
          <a:xfrm>
            <a:off x="5562600" y="3073400"/>
            <a:ext cx="3352800" cy="9144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4400">
                <a:solidFill>
                  <a:schemeClr val="bg1"/>
                </a:solidFill>
                <a:latin typeface="Times New Roman" pitchFamily="18" charset="0"/>
              </a:rPr>
              <a:t>Capillaries</a:t>
            </a:r>
          </a:p>
        </p:txBody>
      </p:sp>
      <p:sp>
        <p:nvSpPr>
          <p:cNvPr id="10" name="Title 1"/>
          <p:cNvSpPr>
            <a:spLocks/>
          </p:cNvSpPr>
          <p:nvPr/>
        </p:nvSpPr>
        <p:spPr bwMode="auto">
          <a:xfrm>
            <a:off x="5562600" y="4292600"/>
            <a:ext cx="3352800" cy="9144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4400">
                <a:solidFill>
                  <a:schemeClr val="bg1"/>
                </a:solidFill>
                <a:latin typeface="Times New Roman" pitchFamily="18" charset="0"/>
              </a:rPr>
              <a:t>Venules</a:t>
            </a:r>
          </a:p>
        </p:txBody>
      </p:sp>
      <p:sp>
        <p:nvSpPr>
          <p:cNvPr id="11" name="Title 1"/>
          <p:cNvSpPr>
            <a:spLocks/>
          </p:cNvSpPr>
          <p:nvPr/>
        </p:nvSpPr>
        <p:spPr bwMode="auto">
          <a:xfrm>
            <a:off x="5562600" y="5511800"/>
            <a:ext cx="3352800" cy="9144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4400">
                <a:solidFill>
                  <a:schemeClr val="bg1"/>
                </a:solidFill>
                <a:latin typeface="Times New Roman" pitchFamily="18" charset="0"/>
              </a:rPr>
              <a:t>Veins</a:t>
            </a:r>
          </a:p>
        </p:txBody>
      </p:sp>
      <p:sp>
        <p:nvSpPr>
          <p:cNvPr id="12" name="Down Arrow 11"/>
          <p:cNvSpPr/>
          <p:nvPr/>
        </p:nvSpPr>
        <p:spPr>
          <a:xfrm>
            <a:off x="6781800" y="1473200"/>
            <a:ext cx="914400" cy="6096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cs typeface="Arial" charset="0"/>
            </a:endParaRPr>
          </a:p>
        </p:txBody>
      </p:sp>
      <p:sp>
        <p:nvSpPr>
          <p:cNvPr id="13" name="Down Arrow 12"/>
          <p:cNvSpPr/>
          <p:nvPr/>
        </p:nvSpPr>
        <p:spPr>
          <a:xfrm>
            <a:off x="6781800" y="3835400"/>
            <a:ext cx="914400" cy="6096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cs typeface="Arial" charset="0"/>
            </a:endParaRPr>
          </a:p>
        </p:txBody>
      </p:sp>
      <p:sp>
        <p:nvSpPr>
          <p:cNvPr id="14" name="Down Arrow 13"/>
          <p:cNvSpPr/>
          <p:nvPr/>
        </p:nvSpPr>
        <p:spPr>
          <a:xfrm>
            <a:off x="6781800" y="2692400"/>
            <a:ext cx="914400" cy="6096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cs typeface="Arial" charset="0"/>
            </a:endParaRPr>
          </a:p>
        </p:txBody>
      </p:sp>
      <p:sp>
        <p:nvSpPr>
          <p:cNvPr id="15" name="Down Arrow 14"/>
          <p:cNvSpPr/>
          <p:nvPr/>
        </p:nvSpPr>
        <p:spPr>
          <a:xfrm>
            <a:off x="6781800" y="5054600"/>
            <a:ext cx="914400" cy="6096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cs typeface="Arial" charset="0"/>
            </a:endParaRPr>
          </a:p>
        </p:txBody>
      </p:sp>
      <p:sp>
        <p:nvSpPr>
          <p:cNvPr id="95246" name="TextBox 2"/>
          <p:cNvSpPr txBox="1">
            <a:spLocks noChangeArrowheads="1"/>
          </p:cNvSpPr>
          <p:nvPr/>
        </p:nvSpPr>
        <p:spPr bwMode="auto">
          <a:xfrm>
            <a:off x="5834063" y="74613"/>
            <a:ext cx="2800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r>
              <a:rPr lang="en-US" altLang="en-US" sz="3600">
                <a:solidFill>
                  <a:srgbClr val="F37021"/>
                </a:solidFill>
                <a:cs typeface="Arial" charset="0"/>
              </a:rPr>
              <a:t>Blood Flow</a:t>
            </a:r>
          </a:p>
        </p:txBody>
      </p:sp>
      <p:pic>
        <p:nvPicPr>
          <p:cNvPr id="95235" name="Picture 1029" descr="78286_CH05_FIG32"/>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27025" y="185738"/>
            <a:ext cx="4973638" cy="650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59</a:t>
            </a:fld>
            <a:endParaRPr lang="en-US" dirty="0"/>
          </a:p>
        </p:txBody>
      </p:sp>
    </p:spTree>
    <p:extLst>
      <p:ext uri="{BB962C8B-B14F-4D97-AF65-F5344CB8AC3E}">
        <p14:creationId xmlns:p14="http://schemas.microsoft.com/office/powerpoint/2010/main" val="609660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withGroup">
                            <p:stCondLst>
                              <p:cond delay="750"/>
                            </p:stCondLst>
                            <p:childTnLst>
                              <p:par>
                                <p:cTn id="8" presetID="22" presetClass="entr" presetSubtype="1" fill="hold" grpId="0" nodeType="after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nodeType="afterGroup">
                            <p:stCondLst>
                              <p:cond delay="2000"/>
                            </p:stCondLst>
                            <p:childTnLst>
                              <p:par>
                                <p:cTn id="12" presetID="1" presetClass="entr" presetSubtype="0" fill="hold" grpId="0" nodeType="afterEffect">
                                  <p:stCondLst>
                                    <p:cond delay="75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2750"/>
                            </p:stCondLst>
                            <p:childTnLst>
                              <p:par>
                                <p:cTn id="15" presetID="22" presetClass="entr" presetSubtype="1" fill="hold" grpId="0" nodeType="afterEffect">
                                  <p:stCondLst>
                                    <p:cond delay="75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nodeType="afterGroup">
                            <p:stCondLst>
                              <p:cond delay="4000"/>
                            </p:stCondLst>
                            <p:childTnLst>
                              <p:par>
                                <p:cTn id="19" presetID="1" presetClass="entr" presetSubtype="0" fill="hold" grpId="0" nodeType="afterEffect">
                                  <p:stCondLst>
                                    <p:cond delay="75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nodeType="withGroup">
                            <p:stCondLst>
                              <p:cond delay="4750"/>
                            </p:stCondLst>
                            <p:childTnLst>
                              <p:par>
                                <p:cTn id="22" presetID="22" presetClass="entr" presetSubtype="1" fill="hold" grpId="0" nodeType="afterEffect">
                                  <p:stCondLst>
                                    <p:cond delay="7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par>
                          <p:cTn id="25" fill="hold" nodeType="afterGroup">
                            <p:stCondLst>
                              <p:cond delay="6000"/>
                            </p:stCondLst>
                            <p:childTnLst>
                              <p:par>
                                <p:cTn id="26" presetID="1" presetClass="entr" presetSubtype="0" fill="hold" grpId="0" nodeType="afterEffect">
                                  <p:stCondLst>
                                    <p:cond delay="75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nodeType="withGroup">
                            <p:stCondLst>
                              <p:cond delay="6750"/>
                            </p:stCondLst>
                            <p:childTnLst>
                              <p:par>
                                <p:cTn id="29" presetID="22" presetClass="entr" presetSubtype="1" fill="hold" grpId="0" nodeType="afterEffect">
                                  <p:stCondLst>
                                    <p:cond delay="75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nodeType="afterGroup">
                            <p:stCondLst>
                              <p:cond delay="8000"/>
                            </p:stCondLst>
                            <p:childTnLst>
                              <p:par>
                                <p:cTn id="33" presetID="1" presetClass="entr" presetSubtype="0" fill="hold" grpId="0" nodeType="afterEffect">
                                  <p:stCondLst>
                                    <p:cond delay="75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3975" y="85785"/>
            <a:ext cx="5252753" cy="914400"/>
          </a:xfrm>
        </p:spPr>
        <p:txBody>
          <a:bodyPr/>
          <a:lstStyle/>
          <a:p>
            <a:r>
              <a:rPr lang="en-US" altLang="en-US" dirty="0" smtClean="0"/>
              <a:t>Directional Terms</a:t>
            </a:r>
          </a:p>
        </p:txBody>
      </p:sp>
      <p:sp>
        <p:nvSpPr>
          <p:cNvPr id="9" name="Content Placeholder 3"/>
          <p:cNvSpPr>
            <a:spLocks noGrp="1"/>
          </p:cNvSpPr>
          <p:nvPr>
            <p:ph idx="1"/>
          </p:nvPr>
        </p:nvSpPr>
        <p:spPr>
          <a:xfrm>
            <a:off x="-2835" y="952499"/>
            <a:ext cx="5353474" cy="5438457"/>
          </a:xfrm>
        </p:spPr>
        <p:txBody>
          <a:bodyPr/>
          <a:lstStyle/>
          <a:p>
            <a:pPr>
              <a:spcBef>
                <a:spcPts val="600"/>
              </a:spcBef>
              <a:buFont typeface="Wingdings" panose="05000000000000000000" pitchFamily="2" charset="2"/>
              <a:buChar char="Ø"/>
            </a:pPr>
            <a:r>
              <a:rPr lang="en-US" altLang="en-US" sz="2600" b="1" u="sng" dirty="0" smtClean="0"/>
              <a:t>Midline:</a:t>
            </a:r>
            <a:r>
              <a:rPr lang="en-US" altLang="en-US" sz="2600" dirty="0" smtClean="0"/>
              <a:t> </a:t>
            </a:r>
            <a:r>
              <a:rPr lang="en-US" altLang="en-US" sz="2400" dirty="0" smtClean="0"/>
              <a:t>vertically</a:t>
            </a:r>
            <a:r>
              <a:rPr lang="en-US" altLang="en-US" sz="2600" dirty="0" smtClean="0"/>
              <a:t> through the middle of the patient’s body</a:t>
            </a:r>
          </a:p>
          <a:p>
            <a:pPr>
              <a:spcBef>
                <a:spcPts val="600"/>
              </a:spcBef>
              <a:buFont typeface="Wingdings" panose="05000000000000000000" pitchFamily="2" charset="2"/>
              <a:buChar char="Ø"/>
            </a:pPr>
            <a:r>
              <a:rPr lang="en-US" altLang="en-US" sz="2600" b="1" u="sng" dirty="0"/>
              <a:t>Medial</a:t>
            </a:r>
            <a:r>
              <a:rPr lang="en-US" altLang="en-US" sz="2600" dirty="0" smtClean="0"/>
              <a:t> is toward the midline </a:t>
            </a:r>
          </a:p>
          <a:p>
            <a:pPr>
              <a:spcBef>
                <a:spcPts val="600"/>
              </a:spcBef>
              <a:buFont typeface="Wingdings" panose="05000000000000000000" pitchFamily="2" charset="2"/>
              <a:buChar char="Ø"/>
            </a:pPr>
            <a:r>
              <a:rPr lang="en-US" altLang="en-US" sz="2600" b="1" u="sng" dirty="0"/>
              <a:t>Lateral</a:t>
            </a:r>
            <a:r>
              <a:rPr lang="en-US" altLang="en-US" sz="2600" dirty="0" smtClean="0"/>
              <a:t> is away from the </a:t>
            </a:r>
            <a:br>
              <a:rPr lang="en-US" altLang="en-US" sz="2600" dirty="0" smtClean="0"/>
            </a:br>
            <a:r>
              <a:rPr lang="en-US" altLang="en-US" sz="2600" dirty="0" smtClean="0"/>
              <a:t>midline.</a:t>
            </a:r>
          </a:p>
          <a:p>
            <a:pPr>
              <a:spcBef>
                <a:spcPts val="600"/>
              </a:spcBef>
              <a:buFont typeface="Wingdings" panose="05000000000000000000" pitchFamily="2" charset="2"/>
              <a:buChar char="Ø"/>
            </a:pPr>
            <a:r>
              <a:rPr lang="en-US" altLang="en-US" sz="2600" b="1" u="sng" dirty="0"/>
              <a:t>Proximal</a:t>
            </a:r>
            <a:r>
              <a:rPr lang="en-US" altLang="en-US" sz="2600" dirty="0" smtClean="0"/>
              <a:t> is near a point of reference</a:t>
            </a:r>
          </a:p>
          <a:p>
            <a:pPr>
              <a:spcBef>
                <a:spcPts val="600"/>
              </a:spcBef>
              <a:buFont typeface="Wingdings" panose="05000000000000000000" pitchFamily="2" charset="2"/>
              <a:buChar char="Ø"/>
            </a:pPr>
            <a:r>
              <a:rPr lang="en-US" altLang="en-US" sz="2600" b="1" u="sng" dirty="0"/>
              <a:t>Distal</a:t>
            </a:r>
            <a:r>
              <a:rPr lang="en-US" altLang="en-US" sz="2600" dirty="0" smtClean="0"/>
              <a:t> is away from the reference</a:t>
            </a:r>
          </a:p>
          <a:p>
            <a:pPr>
              <a:spcBef>
                <a:spcPts val="600"/>
              </a:spcBef>
              <a:buFont typeface="Wingdings" panose="05000000000000000000" pitchFamily="2" charset="2"/>
              <a:buChar char="Ø"/>
            </a:pPr>
            <a:r>
              <a:rPr lang="en-US" altLang="en-US" sz="2600" b="1" u="sng" dirty="0"/>
              <a:t>Palmar</a:t>
            </a:r>
            <a:r>
              <a:rPr lang="en-US" altLang="en-US" sz="2600" dirty="0" smtClean="0"/>
              <a:t> refers to palms of the hand.</a:t>
            </a:r>
          </a:p>
          <a:p>
            <a:pPr>
              <a:spcBef>
                <a:spcPts val="600"/>
              </a:spcBef>
              <a:buFont typeface="Wingdings" panose="05000000000000000000" pitchFamily="2" charset="2"/>
              <a:buChar char="Ø"/>
            </a:pPr>
            <a:r>
              <a:rPr lang="en-US" altLang="en-US" sz="2600" b="1" u="sng" dirty="0"/>
              <a:t>Plantar</a:t>
            </a:r>
            <a:r>
              <a:rPr lang="en-US" altLang="en-US" sz="2600" dirty="0" smtClean="0"/>
              <a:t> refers to sole of the feet</a:t>
            </a:r>
          </a:p>
        </p:txBody>
      </p:sp>
      <p:sp>
        <p:nvSpPr>
          <p:cNvPr id="27652" name="Slide Number Placeholder 2"/>
          <p:cNvSpPr>
            <a:spLocks noGrp="1"/>
          </p:cNvSpPr>
          <p:nvPr>
            <p:ph type="sldNum" sz="quarter" idx="4"/>
          </p:nvPr>
        </p:nvSpPr>
        <p:spPr bwMode="auto">
          <a:xfrm>
            <a:off x="0" y="6508750"/>
            <a:ext cx="839788" cy="333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spcBef>
                <a:spcPct val="20000"/>
              </a:spcBef>
              <a:buFont typeface="Wingdings" pitchFamily="2" charset="2"/>
              <a:buChar char="Ø"/>
              <a:defRPr sz="2800">
                <a:solidFill>
                  <a:schemeClr val="tx1"/>
                </a:solidFill>
                <a:latin typeface="Arial" charset="0"/>
                <a:cs typeface="Arial" charset="0"/>
              </a:defRPr>
            </a:lvl1pPr>
            <a:lvl2pPr marL="742950" indent="-285750" algn="l" eaLnBrk="0" hangingPunct="0">
              <a:spcBef>
                <a:spcPct val="20000"/>
              </a:spcBef>
              <a:buFont typeface="Arial" charset="0"/>
              <a:buChar char="–"/>
              <a:defRPr sz="2400">
                <a:solidFill>
                  <a:schemeClr val="tx1"/>
                </a:solidFill>
                <a:latin typeface="Arial" charset="0"/>
                <a:cs typeface="Arial" charset="0"/>
              </a:defRPr>
            </a:lvl2pPr>
            <a:lvl3pPr marL="1143000" indent="-228600" algn="l" eaLnBrk="0" hangingPunct="0">
              <a:spcBef>
                <a:spcPct val="20000"/>
              </a:spcBef>
              <a:buFont typeface="Arial" charset="0"/>
              <a:buChar char="•"/>
              <a:defRPr sz="2400">
                <a:solidFill>
                  <a:schemeClr val="tx1"/>
                </a:solidFill>
                <a:latin typeface="Arial" charset="0"/>
                <a:cs typeface="Arial" charset="0"/>
              </a:defRPr>
            </a:lvl3pPr>
            <a:lvl4pPr marL="1600200" indent="-228600" algn="l" eaLnBrk="0" hangingPunct="0">
              <a:spcBef>
                <a:spcPct val="20000"/>
              </a:spcBef>
              <a:buFont typeface="Arial" charset="0"/>
              <a:buChar char="–"/>
              <a:defRPr sz="2400">
                <a:solidFill>
                  <a:schemeClr val="tx1"/>
                </a:solidFill>
                <a:latin typeface="Arial" charset="0"/>
                <a:cs typeface="Arial" charset="0"/>
              </a:defRPr>
            </a:lvl4pPr>
            <a:lvl5pPr marL="2057400" indent="-228600" algn="l" eaLnBrk="0" hangingPunct="0">
              <a:spcBef>
                <a:spcPct val="20000"/>
              </a:spcBef>
              <a:buFont typeface="Arial" charset="0"/>
              <a:buChar char="»"/>
              <a:defRPr sz="2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9pPr>
          </a:lstStyle>
          <a:p>
            <a:pPr algn="ctr" eaLnBrk="1" hangingPunct="1">
              <a:spcBef>
                <a:spcPct val="0"/>
              </a:spcBef>
              <a:buFontTx/>
              <a:buNone/>
            </a:pPr>
            <a:fld id="{3E2A2E1C-C193-43FA-A495-B72A6E4EDB08}" type="slidenum">
              <a:rPr lang="en-US" altLang="en-US" sz="1400" smtClean="0">
                <a:latin typeface="Times New Roman" pitchFamily="18" charset="0"/>
              </a:rPr>
              <a:pPr algn="ctr" eaLnBrk="1" hangingPunct="1">
                <a:spcBef>
                  <a:spcPct val="0"/>
                </a:spcBef>
                <a:buFontTx/>
                <a:buNone/>
              </a:pPr>
              <a:t>6</a:t>
            </a:fld>
            <a:endParaRPr lang="en-US" altLang="en-US" sz="1400" smtClean="0">
              <a:latin typeface="Times New Roman" pitchFamily="18" charset="0"/>
            </a:endParaRPr>
          </a:p>
        </p:txBody>
      </p:sp>
      <p:sp>
        <p:nvSpPr>
          <p:cNvPr id="27657" name="TextBox 14"/>
          <p:cNvSpPr txBox="1">
            <a:spLocks noChangeArrowheads="1"/>
          </p:cNvSpPr>
          <p:nvPr/>
        </p:nvSpPr>
        <p:spPr bwMode="auto">
          <a:xfrm>
            <a:off x="7469188" y="4457700"/>
            <a:ext cx="7143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2800">
                <a:solidFill>
                  <a:schemeClr val="tx1"/>
                </a:solidFill>
                <a:latin typeface="Arial" charset="0"/>
                <a:cs typeface="Arial" charset="0"/>
              </a:defRPr>
            </a:lvl1pPr>
            <a:lvl2pPr marL="742950" indent="-285750" algn="l" eaLnBrk="0" hangingPunct="0">
              <a:spcBef>
                <a:spcPct val="20000"/>
              </a:spcBef>
              <a:buFont typeface="Arial" charset="0"/>
              <a:buChar char="–"/>
              <a:defRPr sz="2400">
                <a:solidFill>
                  <a:schemeClr val="tx1"/>
                </a:solidFill>
                <a:latin typeface="Arial" charset="0"/>
                <a:cs typeface="Arial" charset="0"/>
              </a:defRPr>
            </a:lvl2pPr>
            <a:lvl3pPr marL="1143000" indent="-228600" algn="l" eaLnBrk="0" hangingPunct="0">
              <a:spcBef>
                <a:spcPct val="20000"/>
              </a:spcBef>
              <a:buFont typeface="Arial" charset="0"/>
              <a:buChar char="•"/>
              <a:defRPr sz="2400">
                <a:solidFill>
                  <a:schemeClr val="tx1"/>
                </a:solidFill>
                <a:latin typeface="Arial" charset="0"/>
                <a:cs typeface="Arial" charset="0"/>
              </a:defRPr>
            </a:lvl3pPr>
            <a:lvl4pPr marL="1600200" indent="-228600" algn="l" eaLnBrk="0" hangingPunct="0">
              <a:spcBef>
                <a:spcPct val="20000"/>
              </a:spcBef>
              <a:buFont typeface="Arial" charset="0"/>
              <a:buChar char="–"/>
              <a:defRPr sz="2400">
                <a:solidFill>
                  <a:schemeClr val="tx1"/>
                </a:solidFill>
                <a:latin typeface="Arial" charset="0"/>
                <a:cs typeface="Arial" charset="0"/>
              </a:defRPr>
            </a:lvl4pPr>
            <a:lvl5pPr marL="2057400" indent="-228600" algn="l" eaLnBrk="0" hangingPunct="0">
              <a:spcBef>
                <a:spcPct val="20000"/>
              </a:spcBef>
              <a:buFont typeface="Arial" charset="0"/>
              <a:buChar char="»"/>
              <a:defRPr sz="2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9pPr>
          </a:lstStyle>
          <a:p>
            <a:pPr algn="ctr" eaLnBrk="1" hangingPunct="1">
              <a:spcBef>
                <a:spcPct val="0"/>
              </a:spcBef>
              <a:buFontTx/>
              <a:buNone/>
            </a:pPr>
            <a:r>
              <a:rPr lang="en-US" altLang="en-US" sz="1300"/>
              <a:t>Palmar</a:t>
            </a:r>
          </a:p>
        </p:txBody>
      </p:sp>
      <p:cxnSp>
        <p:nvCxnSpPr>
          <p:cNvPr id="10" name="Straight Connector 9"/>
          <p:cNvCxnSpPr/>
          <p:nvPr/>
        </p:nvCxnSpPr>
        <p:spPr>
          <a:xfrm flipV="1">
            <a:off x="8032750" y="3959225"/>
            <a:ext cx="150813" cy="498475"/>
          </a:xfrm>
          <a:prstGeom prst="line">
            <a:avLst/>
          </a:prstGeom>
        </p:spPr>
        <p:style>
          <a:lnRef idx="1">
            <a:schemeClr val="dk1"/>
          </a:lnRef>
          <a:fillRef idx="0">
            <a:schemeClr val="dk1"/>
          </a:fillRef>
          <a:effectRef idx="0">
            <a:schemeClr val="dk1"/>
          </a:effectRef>
          <a:fontRef idx="minor">
            <a:schemeClr val="tx1"/>
          </a:fontRef>
        </p:style>
      </p:cxnSp>
      <p:sp>
        <p:nvSpPr>
          <p:cNvPr id="27659" name="Rectangle 9"/>
          <p:cNvSpPr>
            <a:spLocks noChangeArrowheads="1"/>
          </p:cNvSpPr>
          <p:nvPr/>
        </p:nvSpPr>
        <p:spPr bwMode="auto">
          <a:xfrm>
            <a:off x="5306728" y="80964"/>
            <a:ext cx="3822612" cy="6356350"/>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Wingdings" pitchFamily="2" charset="2"/>
              <a:buChar char="Ø"/>
              <a:defRPr sz="2800">
                <a:solidFill>
                  <a:schemeClr val="tx1"/>
                </a:solidFill>
                <a:latin typeface="Arial" charset="0"/>
                <a:cs typeface="Arial" charset="0"/>
              </a:defRPr>
            </a:lvl1pPr>
            <a:lvl2pPr marL="742950" indent="-285750" algn="l" eaLnBrk="0" hangingPunct="0">
              <a:spcBef>
                <a:spcPct val="20000"/>
              </a:spcBef>
              <a:buFont typeface="Arial" charset="0"/>
              <a:buChar char="–"/>
              <a:defRPr sz="2400">
                <a:solidFill>
                  <a:schemeClr val="tx1"/>
                </a:solidFill>
                <a:latin typeface="Arial" charset="0"/>
                <a:cs typeface="Arial" charset="0"/>
              </a:defRPr>
            </a:lvl2pPr>
            <a:lvl3pPr marL="1143000" indent="-228600" algn="l" eaLnBrk="0" hangingPunct="0">
              <a:spcBef>
                <a:spcPct val="20000"/>
              </a:spcBef>
              <a:buFont typeface="Arial" charset="0"/>
              <a:buChar char="•"/>
              <a:defRPr sz="2400">
                <a:solidFill>
                  <a:schemeClr val="tx1"/>
                </a:solidFill>
                <a:latin typeface="Arial" charset="0"/>
                <a:cs typeface="Arial" charset="0"/>
              </a:defRPr>
            </a:lvl3pPr>
            <a:lvl4pPr marL="1600200" indent="-228600" algn="l" eaLnBrk="0" hangingPunct="0">
              <a:spcBef>
                <a:spcPct val="20000"/>
              </a:spcBef>
              <a:buFont typeface="Arial" charset="0"/>
              <a:buChar char="–"/>
              <a:defRPr sz="2400">
                <a:solidFill>
                  <a:schemeClr val="tx1"/>
                </a:solidFill>
                <a:latin typeface="Arial" charset="0"/>
                <a:cs typeface="Arial" charset="0"/>
              </a:defRPr>
            </a:lvl4pPr>
            <a:lvl5pPr marL="2057400" indent="-228600" algn="l" eaLnBrk="0" hangingPunct="0">
              <a:spcBef>
                <a:spcPct val="20000"/>
              </a:spcBef>
              <a:buFont typeface="Arial" charset="0"/>
              <a:buChar char="»"/>
              <a:defRPr sz="2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9pPr>
          </a:lstStyle>
          <a:p>
            <a:pPr algn="ctr" eaLnBrk="1" hangingPunct="1">
              <a:spcBef>
                <a:spcPct val="0"/>
              </a:spcBef>
              <a:buFontTx/>
              <a:buNone/>
            </a:pPr>
            <a:endParaRPr lang="en-US" altLang="en-US" sz="2400">
              <a:latin typeface="Times New Roman" pitchFamily="18" charset="0"/>
            </a:endParaRPr>
          </a:p>
        </p:txBody>
      </p:sp>
      <p:pic>
        <p:nvPicPr>
          <p:cNvPr id="27660" name="Picture 7" descr="78286_CH05_FIG02"/>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5486824" y="141008"/>
            <a:ext cx="3495870" cy="62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5726907" y="6098856"/>
            <a:ext cx="1120775" cy="292100"/>
            <a:chOff x="5726907" y="6098856"/>
            <a:chExt cx="1120775" cy="292100"/>
          </a:xfrm>
        </p:grpSpPr>
        <p:cxnSp>
          <p:nvCxnSpPr>
            <p:cNvPr id="7" name="Straight Connector 6"/>
            <p:cNvCxnSpPr/>
            <p:nvPr/>
          </p:nvCxnSpPr>
          <p:spPr>
            <a:xfrm flipH="1">
              <a:off x="6439694" y="6098856"/>
              <a:ext cx="407988" cy="146050"/>
            </a:xfrm>
            <a:prstGeom prst="line">
              <a:avLst/>
            </a:prstGeom>
          </p:spPr>
          <p:style>
            <a:lnRef idx="1">
              <a:schemeClr val="dk1"/>
            </a:lnRef>
            <a:fillRef idx="0">
              <a:schemeClr val="dk1"/>
            </a:fillRef>
            <a:effectRef idx="0">
              <a:schemeClr val="dk1"/>
            </a:effectRef>
            <a:fontRef idx="minor">
              <a:schemeClr val="tx1"/>
            </a:fontRef>
          </p:style>
        </p:cxnSp>
        <p:sp>
          <p:nvSpPr>
            <p:cNvPr id="27654" name="TextBox 2"/>
            <p:cNvSpPr txBox="1">
              <a:spLocks noChangeArrowheads="1"/>
            </p:cNvSpPr>
            <p:nvPr/>
          </p:nvSpPr>
          <p:spPr bwMode="auto">
            <a:xfrm>
              <a:off x="5726907" y="6098856"/>
              <a:ext cx="7127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2800">
                  <a:solidFill>
                    <a:schemeClr val="tx1"/>
                  </a:solidFill>
                  <a:latin typeface="Arial" charset="0"/>
                  <a:cs typeface="Arial" charset="0"/>
                </a:defRPr>
              </a:lvl1pPr>
              <a:lvl2pPr marL="742950" indent="-285750" algn="l" eaLnBrk="0" hangingPunct="0">
                <a:spcBef>
                  <a:spcPct val="20000"/>
                </a:spcBef>
                <a:buFont typeface="Arial" charset="0"/>
                <a:buChar char="–"/>
                <a:defRPr sz="2400">
                  <a:solidFill>
                    <a:schemeClr val="tx1"/>
                  </a:solidFill>
                  <a:latin typeface="Arial" charset="0"/>
                  <a:cs typeface="Arial" charset="0"/>
                </a:defRPr>
              </a:lvl2pPr>
              <a:lvl3pPr marL="1143000" indent="-228600" algn="l" eaLnBrk="0" hangingPunct="0">
                <a:spcBef>
                  <a:spcPct val="20000"/>
                </a:spcBef>
                <a:buFont typeface="Arial" charset="0"/>
                <a:buChar char="•"/>
                <a:defRPr sz="2400">
                  <a:solidFill>
                    <a:schemeClr val="tx1"/>
                  </a:solidFill>
                  <a:latin typeface="Arial" charset="0"/>
                  <a:cs typeface="Arial" charset="0"/>
                </a:defRPr>
              </a:lvl3pPr>
              <a:lvl4pPr marL="1600200" indent="-228600" algn="l" eaLnBrk="0" hangingPunct="0">
                <a:spcBef>
                  <a:spcPct val="20000"/>
                </a:spcBef>
                <a:buFont typeface="Arial" charset="0"/>
                <a:buChar char="–"/>
                <a:defRPr sz="2400">
                  <a:solidFill>
                    <a:schemeClr val="tx1"/>
                  </a:solidFill>
                  <a:latin typeface="Arial" charset="0"/>
                  <a:cs typeface="Arial" charset="0"/>
                </a:defRPr>
              </a:lvl4pPr>
              <a:lvl5pPr marL="2057400" indent="-228600" algn="l" eaLnBrk="0" hangingPunct="0">
                <a:spcBef>
                  <a:spcPct val="20000"/>
                </a:spcBef>
                <a:buFont typeface="Arial" charset="0"/>
                <a:buChar char="»"/>
                <a:defRPr sz="2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9pPr>
            </a:lstStyle>
            <a:p>
              <a:pPr algn="ctr" eaLnBrk="1" hangingPunct="1">
                <a:spcBef>
                  <a:spcPct val="0"/>
                </a:spcBef>
                <a:buFontTx/>
                <a:buNone/>
              </a:pPr>
              <a:r>
                <a:rPr lang="en-US" altLang="en-US" sz="1300"/>
                <a:t>Plantar</a:t>
              </a:r>
            </a:p>
          </p:txBody>
        </p:sp>
        <p:cxnSp>
          <p:nvCxnSpPr>
            <p:cNvPr id="5" name="Straight Connector 4"/>
            <p:cNvCxnSpPr>
              <a:endCxn id="27654" idx="3"/>
            </p:cNvCxnSpPr>
            <p:nvPr/>
          </p:nvCxnSpPr>
          <p:spPr>
            <a:xfrm>
              <a:off x="6439694" y="6244906"/>
              <a:ext cx="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5686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8194" y="2482566"/>
            <a:ext cx="7772400" cy="1362075"/>
          </a:xfrm>
        </p:spPr>
        <p:txBody>
          <a:bodyPr/>
          <a:lstStyle/>
          <a:p>
            <a:r>
              <a:rPr lang="en-US" dirty="0" smtClean="0"/>
              <a:t>Nervous System</a:t>
            </a:r>
            <a:endParaRPr lang="en-US" dirty="0"/>
          </a:p>
        </p:txBody>
      </p:sp>
      <p:sp>
        <p:nvSpPr>
          <p:cNvPr id="4" name="Slide Number Placeholder 3"/>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60</a:t>
            </a:fld>
            <a:endParaRPr lang="en-US" dirty="0"/>
          </a:p>
        </p:txBody>
      </p:sp>
    </p:spTree>
    <p:extLst>
      <p:ext uri="{BB962C8B-B14F-4D97-AF65-F5344CB8AC3E}">
        <p14:creationId xmlns:p14="http://schemas.microsoft.com/office/powerpoint/2010/main" val="13420053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0" y="127000"/>
            <a:ext cx="6151563" cy="914400"/>
          </a:xfrm>
        </p:spPr>
        <p:txBody>
          <a:bodyPr/>
          <a:lstStyle/>
          <a:p>
            <a:r>
              <a:rPr lang="en-US" altLang="en-US" sz="3200" dirty="0" smtClean="0"/>
              <a:t>The Nervous System: Anatomy and Physiology</a:t>
            </a:r>
          </a:p>
        </p:txBody>
      </p:sp>
      <p:sp>
        <p:nvSpPr>
          <p:cNvPr id="105475" name="Content Placeholder 2"/>
          <p:cNvSpPr>
            <a:spLocks noGrp="1"/>
          </p:cNvSpPr>
          <p:nvPr>
            <p:ph idx="1"/>
          </p:nvPr>
        </p:nvSpPr>
        <p:spPr>
          <a:xfrm>
            <a:off x="0" y="1447800"/>
            <a:ext cx="6151563" cy="4800600"/>
          </a:xfrm>
        </p:spPr>
        <p:txBody>
          <a:bodyPr/>
          <a:lstStyle/>
          <a:p>
            <a:r>
              <a:rPr lang="en-US" altLang="en-US" dirty="0" smtClean="0"/>
              <a:t>The nervous system is perhaps the most complex organ in body</a:t>
            </a:r>
          </a:p>
          <a:p>
            <a:r>
              <a:rPr lang="en-US" altLang="en-US" dirty="0" smtClean="0"/>
              <a:t>Divided into two main portions:</a:t>
            </a:r>
          </a:p>
          <a:p>
            <a:pPr lvl="1"/>
            <a:r>
              <a:rPr lang="en-US" altLang="en-US" dirty="0" smtClean="0"/>
              <a:t>Central nervous system (CNS)</a:t>
            </a:r>
          </a:p>
          <a:p>
            <a:pPr lvl="1"/>
            <a:r>
              <a:rPr lang="en-US" altLang="en-US" dirty="0" smtClean="0"/>
              <a:t>Peripheral nervous system</a:t>
            </a:r>
          </a:p>
          <a:p>
            <a:r>
              <a:rPr lang="en-US" altLang="en-US" dirty="0" smtClean="0"/>
              <a:t>The Central Nervous System consists of:</a:t>
            </a:r>
          </a:p>
          <a:p>
            <a:pPr lvl="1"/>
            <a:r>
              <a:rPr lang="en-US" altLang="en-US" dirty="0" smtClean="0"/>
              <a:t>Brain</a:t>
            </a:r>
          </a:p>
          <a:p>
            <a:pPr lvl="1"/>
            <a:r>
              <a:rPr lang="en-US" altLang="en-US" dirty="0" smtClean="0"/>
              <a:t>Spinal cord</a:t>
            </a:r>
          </a:p>
        </p:txBody>
      </p:sp>
      <p:pic>
        <p:nvPicPr>
          <p:cNvPr id="105477" name="Picture 2" descr="C:\Users\howe0212\Documents\Mistovich\Mistovich PU jpg\IMAGES-FINAL_M04\fig04_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563" y="53975"/>
            <a:ext cx="2968625" cy="6705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61</a:t>
            </a:fld>
            <a:endParaRPr lang="en-US" dirty="0"/>
          </a:p>
        </p:txBody>
      </p:sp>
    </p:spTree>
    <p:extLst>
      <p:ext uri="{BB962C8B-B14F-4D97-AF65-F5344CB8AC3E}">
        <p14:creationId xmlns:p14="http://schemas.microsoft.com/office/powerpoint/2010/main" val="4631168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0" y="127000"/>
            <a:ext cx="6967538" cy="1035050"/>
          </a:xfrm>
        </p:spPr>
        <p:txBody>
          <a:bodyPr/>
          <a:lstStyle/>
          <a:p>
            <a:r>
              <a:rPr lang="en-US" altLang="en-US" smtClean="0"/>
              <a:t>Central Nervous System The Brain</a:t>
            </a:r>
            <a:endParaRPr lang="en-US" altLang="en-US" dirty="0" smtClean="0"/>
          </a:p>
        </p:txBody>
      </p:sp>
      <p:sp>
        <p:nvSpPr>
          <p:cNvPr id="106499" name="Content Placeholder 10"/>
          <p:cNvSpPr>
            <a:spLocks noGrp="1"/>
          </p:cNvSpPr>
          <p:nvPr>
            <p:ph idx="1"/>
          </p:nvPr>
        </p:nvSpPr>
        <p:spPr>
          <a:xfrm>
            <a:off x="1" y="1447800"/>
            <a:ext cx="9104312" cy="4800600"/>
          </a:xfrm>
        </p:spPr>
        <p:txBody>
          <a:bodyPr/>
          <a:lstStyle/>
          <a:p>
            <a:pPr>
              <a:spcBef>
                <a:spcPts val="300"/>
              </a:spcBef>
            </a:pPr>
            <a:r>
              <a:rPr lang="en-US" altLang="en-US" smtClean="0"/>
              <a:t>Cerebrum: </a:t>
            </a:r>
          </a:p>
          <a:p>
            <a:pPr marL="628650" lvl="1" indent="-171450">
              <a:spcBef>
                <a:spcPts val="300"/>
              </a:spcBef>
            </a:pPr>
            <a:r>
              <a:rPr lang="en-US" altLang="en-US" sz="2400" smtClean="0"/>
              <a:t>Initiates and manages motions under conscious control</a:t>
            </a:r>
          </a:p>
          <a:p>
            <a:pPr marL="628650" lvl="1" indent="-171450">
              <a:spcBef>
                <a:spcPts val="300"/>
              </a:spcBef>
            </a:pPr>
            <a:r>
              <a:rPr lang="en-US" altLang="en-US" sz="2400" smtClean="0"/>
              <a:t>Occupies nearly all of the cranial cavity.</a:t>
            </a:r>
          </a:p>
          <a:p>
            <a:pPr marL="628650" lvl="1" indent="-171450">
              <a:spcBef>
                <a:spcPts val="300"/>
              </a:spcBef>
            </a:pPr>
            <a:r>
              <a:rPr lang="en-US" altLang="en-US" sz="2400" smtClean="0"/>
              <a:t>Controls specific body functions</a:t>
            </a:r>
          </a:p>
          <a:p>
            <a:pPr>
              <a:spcBef>
                <a:spcPts val="300"/>
              </a:spcBef>
            </a:pPr>
            <a:r>
              <a:rPr lang="en-US" altLang="en-US" smtClean="0"/>
              <a:t>Cerebellum: </a:t>
            </a:r>
          </a:p>
          <a:p>
            <a:pPr marL="628650" lvl="1" indent="-171450">
              <a:spcBef>
                <a:spcPts val="300"/>
              </a:spcBef>
            </a:pPr>
            <a:r>
              <a:rPr lang="en-US" altLang="en-US" sz="2400" smtClean="0"/>
              <a:t>Coordinates muscle activity</a:t>
            </a:r>
            <a:br>
              <a:rPr lang="en-US" altLang="en-US" sz="2400" smtClean="0"/>
            </a:br>
            <a:r>
              <a:rPr lang="en-US" altLang="en-US" sz="2400" smtClean="0"/>
              <a:t>and maintains balance.</a:t>
            </a:r>
          </a:p>
          <a:p>
            <a:pPr>
              <a:spcBef>
                <a:spcPts val="300"/>
              </a:spcBef>
            </a:pPr>
            <a:r>
              <a:rPr lang="en-US" altLang="en-US" smtClean="0"/>
              <a:t>Brainstem: </a:t>
            </a:r>
          </a:p>
          <a:p>
            <a:pPr marL="628650" lvl="1" indent="-171450">
              <a:spcBef>
                <a:spcPts val="300"/>
              </a:spcBef>
            </a:pPr>
            <a:r>
              <a:rPr lang="en-US" altLang="en-US" sz="2400" smtClean="0"/>
              <a:t>Consists of the midbrain, </a:t>
            </a:r>
            <a:br>
              <a:rPr lang="en-US" altLang="en-US" sz="2400" smtClean="0"/>
            </a:br>
            <a:r>
              <a:rPr lang="en-US" altLang="en-US" sz="2400" smtClean="0"/>
              <a:t>pons, and medulla oblongata.  </a:t>
            </a:r>
          </a:p>
          <a:p>
            <a:pPr marL="628650" lvl="1" indent="-171450">
              <a:spcBef>
                <a:spcPts val="300"/>
              </a:spcBef>
            </a:pPr>
            <a:r>
              <a:rPr lang="en-US" altLang="en-US" sz="2400" smtClean="0"/>
              <a:t>Controls critical functions like </a:t>
            </a:r>
            <a:br>
              <a:rPr lang="en-US" altLang="en-US" sz="2400" smtClean="0"/>
            </a:br>
            <a:r>
              <a:rPr lang="en-US" altLang="en-US" sz="2400" smtClean="0"/>
              <a:t>the respiration, heart rate and blood pressure.</a:t>
            </a:r>
            <a:endParaRPr lang="en-US" altLang="en-US" sz="2400" dirty="0"/>
          </a:p>
        </p:txBody>
      </p:sp>
      <p:pic>
        <p:nvPicPr>
          <p:cNvPr id="106501" name="Picture 2" descr="http://www.duiattorneydirectory.com/DUI-attorney-bra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799" y="3322638"/>
            <a:ext cx="3795713" cy="271814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6502" name="Picture 7" descr="brain folds"/>
          <p:cNvPicPr>
            <a:picLocks noChangeAspect="1" noChangeArrowheads="1"/>
          </p:cNvPicPr>
          <p:nvPr/>
        </p:nvPicPr>
        <p:blipFill>
          <a:blip r:embed="rId4">
            <a:extLst>
              <a:ext uri="{28A0092B-C50C-407E-A947-70E740481C1C}">
                <a14:useLocalDpi xmlns:a14="http://schemas.microsoft.com/office/drawing/2010/main" val="0"/>
              </a:ext>
            </a:extLst>
          </a:blip>
          <a:srcRect l="5414" t="50558" r="10805" b="4961"/>
          <a:stretch>
            <a:fillRect/>
          </a:stretch>
        </p:blipFill>
        <p:spPr bwMode="auto">
          <a:xfrm>
            <a:off x="6967538" y="19050"/>
            <a:ext cx="2136775" cy="17621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62</a:t>
            </a:fld>
            <a:endParaRPr lang="en-US" dirty="0"/>
          </a:p>
        </p:txBody>
      </p:sp>
    </p:spTree>
    <p:extLst>
      <p:ext uri="{BB962C8B-B14F-4D97-AF65-F5344CB8AC3E}">
        <p14:creationId xmlns:p14="http://schemas.microsoft.com/office/powerpoint/2010/main" val="18590685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0" y="127000"/>
            <a:ext cx="3970338" cy="914400"/>
          </a:xfrm>
        </p:spPr>
        <p:txBody>
          <a:bodyPr/>
          <a:lstStyle/>
          <a:p>
            <a:r>
              <a:rPr lang="en-US" altLang="en-US" sz="3600" dirty="0" smtClean="0"/>
              <a:t>Central Nervous System</a:t>
            </a:r>
          </a:p>
        </p:txBody>
      </p:sp>
      <p:sp>
        <p:nvSpPr>
          <p:cNvPr id="107523" name="Content Placeholder 2"/>
          <p:cNvSpPr>
            <a:spLocks noGrp="1"/>
          </p:cNvSpPr>
          <p:nvPr>
            <p:ph idx="1"/>
          </p:nvPr>
        </p:nvSpPr>
        <p:spPr>
          <a:xfrm>
            <a:off x="0" y="1447800"/>
            <a:ext cx="3970338" cy="4800600"/>
          </a:xfrm>
        </p:spPr>
        <p:txBody>
          <a:bodyPr/>
          <a:lstStyle/>
          <a:p>
            <a:r>
              <a:rPr lang="en-US" altLang="en-US" smtClean="0"/>
              <a:t>Spinal cord</a:t>
            </a:r>
          </a:p>
          <a:p>
            <a:pPr lvl="1"/>
            <a:r>
              <a:rPr lang="en-US" altLang="en-US" smtClean="0"/>
              <a:t>Continuation of the brain</a:t>
            </a:r>
          </a:p>
          <a:p>
            <a:pPr lvl="1"/>
            <a:r>
              <a:rPr lang="en-US" altLang="en-US" smtClean="0"/>
              <a:t>Transmits messages between brain and body</a:t>
            </a:r>
            <a:endParaRPr lang="en-US" altLang="en-US" dirty="0" smtClean="0"/>
          </a:p>
        </p:txBody>
      </p:sp>
      <p:grpSp>
        <p:nvGrpSpPr>
          <p:cNvPr id="107525" name="Group 3"/>
          <p:cNvGrpSpPr>
            <a:grpSpLocks/>
          </p:cNvGrpSpPr>
          <p:nvPr/>
        </p:nvGrpSpPr>
        <p:grpSpPr bwMode="auto">
          <a:xfrm>
            <a:off x="3970338" y="446088"/>
            <a:ext cx="5108575" cy="6324600"/>
            <a:chOff x="0" y="206828"/>
            <a:chExt cx="5257800" cy="6324600"/>
          </a:xfrm>
        </p:grpSpPr>
        <p:sp>
          <p:nvSpPr>
            <p:cNvPr id="107526" name="Rectangle 5"/>
            <p:cNvSpPr>
              <a:spLocks noChangeArrowheads="1"/>
            </p:cNvSpPr>
            <p:nvPr/>
          </p:nvSpPr>
          <p:spPr bwMode="auto">
            <a:xfrm>
              <a:off x="0" y="206828"/>
              <a:ext cx="5257800" cy="6324600"/>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latin typeface="Times New Roman" pitchFamily="18" charset="0"/>
              </a:endParaRPr>
            </a:p>
          </p:txBody>
        </p:sp>
        <p:pic>
          <p:nvPicPr>
            <p:cNvPr id="107527" name="Picture 4" descr="78286_CH05_FIG38"/>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79967" y="348338"/>
              <a:ext cx="471963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63</a:t>
            </a:fld>
            <a:endParaRPr lang="en-US" dirty="0"/>
          </a:p>
        </p:txBody>
      </p:sp>
    </p:spTree>
    <p:extLst>
      <p:ext uri="{BB962C8B-B14F-4D97-AF65-F5344CB8AC3E}">
        <p14:creationId xmlns:p14="http://schemas.microsoft.com/office/powerpoint/2010/main" val="31287849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0" y="127000"/>
            <a:ext cx="5943600" cy="1339850"/>
          </a:xfrm>
        </p:spPr>
        <p:txBody>
          <a:bodyPr/>
          <a:lstStyle/>
          <a:p>
            <a:r>
              <a:rPr lang="en-US" altLang="en-US" dirty="0" smtClean="0"/>
              <a:t>Peripheral Nervous System </a:t>
            </a:r>
          </a:p>
        </p:txBody>
      </p:sp>
      <p:sp>
        <p:nvSpPr>
          <p:cNvPr id="108547" name="Content Placeholder 2"/>
          <p:cNvSpPr>
            <a:spLocks noGrp="1"/>
          </p:cNvSpPr>
          <p:nvPr>
            <p:ph idx="1"/>
          </p:nvPr>
        </p:nvSpPr>
        <p:spPr>
          <a:xfrm>
            <a:off x="685800" y="1447800"/>
            <a:ext cx="5413375" cy="4800600"/>
          </a:xfrm>
        </p:spPr>
        <p:txBody>
          <a:bodyPr/>
          <a:lstStyle/>
          <a:p>
            <a:r>
              <a:rPr lang="en-US" altLang="en-US" dirty="0" smtClean="0"/>
              <a:t>Two types of nerves within peripheral nervous system</a:t>
            </a:r>
          </a:p>
          <a:p>
            <a:pPr lvl="1"/>
            <a:r>
              <a:rPr lang="en-US" altLang="en-US" dirty="0" smtClean="0"/>
              <a:t>Sensory nerves carry information from body to CNS.</a:t>
            </a:r>
          </a:p>
          <a:p>
            <a:pPr lvl="1"/>
            <a:r>
              <a:rPr lang="en-US" altLang="en-US" dirty="0" smtClean="0"/>
              <a:t>Motor nerves carry information from CNS to muscles.</a:t>
            </a:r>
          </a:p>
        </p:txBody>
      </p:sp>
      <p:pic>
        <p:nvPicPr>
          <p:cNvPr id="108549" name="Picture 2" descr="C:\Users\howe0212\Documents\Mistovich\Mistovich PU jpg\IMAGES-FINAL_M04\fig04_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175" y="57150"/>
            <a:ext cx="3035300" cy="67437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64</a:t>
            </a:fld>
            <a:endParaRPr lang="en-US" dirty="0"/>
          </a:p>
        </p:txBody>
      </p:sp>
    </p:spTree>
    <p:extLst>
      <p:ext uri="{BB962C8B-B14F-4D97-AF65-F5344CB8AC3E}">
        <p14:creationId xmlns:p14="http://schemas.microsoft.com/office/powerpoint/2010/main" val="18731249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type="body" idx="1"/>
          </p:nvPr>
        </p:nvSpPr>
        <p:spPr/>
        <p:txBody>
          <a:bodyPr rIns="228600"/>
          <a:lstStyle/>
          <a:p>
            <a:pPr eaLnBrk="1" hangingPunct="1">
              <a:spcBef>
                <a:spcPct val="35000"/>
              </a:spcBef>
            </a:pPr>
            <a:r>
              <a:rPr lang="en-US" altLang="en-US"/>
              <a:t>Two layers</a:t>
            </a:r>
          </a:p>
          <a:p>
            <a:pPr lvl="1" eaLnBrk="1" hangingPunct="1">
              <a:spcBef>
                <a:spcPct val="35000"/>
              </a:spcBef>
            </a:pPr>
            <a:r>
              <a:rPr lang="en-US" altLang="en-US"/>
              <a:t>Epidermis (superficial)</a:t>
            </a:r>
          </a:p>
          <a:p>
            <a:pPr lvl="1" eaLnBrk="1" hangingPunct="1">
              <a:spcBef>
                <a:spcPct val="35000"/>
              </a:spcBef>
            </a:pPr>
            <a:r>
              <a:rPr lang="en-US" altLang="en-US"/>
              <a:t>Dermis (deeper)</a:t>
            </a:r>
          </a:p>
          <a:p>
            <a:pPr eaLnBrk="1" hangingPunct="1">
              <a:spcBef>
                <a:spcPct val="35000"/>
              </a:spcBef>
            </a:pPr>
            <a:r>
              <a:rPr lang="en-US" altLang="en-US"/>
              <a:t>Below the skin lies subcutaneous tissue. </a:t>
            </a:r>
          </a:p>
          <a:p>
            <a:pPr lvl="1" eaLnBrk="1" hangingPunct="1">
              <a:spcBef>
                <a:spcPct val="35000"/>
              </a:spcBef>
            </a:pPr>
            <a:r>
              <a:rPr lang="en-US" altLang="en-US"/>
              <a:t>Fat that insulates and serves as energy reservoir</a:t>
            </a:r>
          </a:p>
        </p:txBody>
      </p:sp>
      <p:sp>
        <p:nvSpPr>
          <p:cNvPr id="61443" name="Title 1"/>
          <p:cNvSpPr>
            <a:spLocks noGrp="1"/>
          </p:cNvSpPr>
          <p:nvPr>
            <p:ph type="title"/>
          </p:nvPr>
        </p:nvSpPr>
        <p:spPr/>
        <p:txBody>
          <a:bodyPr/>
          <a:lstStyle/>
          <a:p>
            <a:pPr algn="l" eaLnBrk="1" hangingPunct="1">
              <a:lnSpc>
                <a:spcPct val="85000"/>
              </a:lnSpc>
            </a:pPr>
            <a:r>
              <a:rPr lang="en-US" altLang="en-US" dirty="0" smtClean="0"/>
              <a:t>Skin:  </a:t>
            </a:r>
            <a:br>
              <a:rPr lang="en-US" altLang="en-US" dirty="0" smtClean="0"/>
            </a:br>
            <a:r>
              <a:rPr lang="en-US" altLang="en-US" dirty="0" smtClean="0"/>
              <a:t>	The </a:t>
            </a:r>
            <a:r>
              <a:rPr lang="en-US" altLang="en-US" dirty="0"/>
              <a:t>Integumentary </a:t>
            </a:r>
            <a:r>
              <a:rPr lang="en-US" altLang="en-US" dirty="0" smtClean="0"/>
              <a:t>System</a:t>
            </a:r>
            <a:endParaRPr lang="en-US" altLang="en-US" sz="2800" b="0" dirty="0"/>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20"/>
          <p:cNvSpPr>
            <a:spLocks noGrp="1"/>
          </p:cNvSpPr>
          <p:nvPr>
            <p:ph type="title"/>
          </p:nvPr>
        </p:nvSpPr>
        <p:spPr>
          <a:xfrm>
            <a:off x="1797050" y="274638"/>
            <a:ext cx="6889750" cy="1143000"/>
          </a:xfrm>
        </p:spPr>
        <p:txBody>
          <a:bodyPr/>
          <a:lstStyle/>
          <a:p>
            <a:pPr eaLnBrk="1" hangingPunct="1"/>
            <a:r>
              <a:rPr lang="en-US" altLang="en-US" smtClean="0">
                <a:latin typeface="Arial" charset="0"/>
                <a:cs typeface="Arial" charset="0"/>
              </a:rPr>
              <a:t>The Integumentary System (Skin): Anatomy</a:t>
            </a:r>
          </a:p>
        </p:txBody>
      </p:sp>
      <p:sp>
        <p:nvSpPr>
          <p:cNvPr id="18" name="Content Placeholder 17"/>
          <p:cNvSpPr>
            <a:spLocks noGrp="1"/>
          </p:cNvSpPr>
          <p:nvPr>
            <p:ph idx="1"/>
          </p:nvPr>
        </p:nvSpPr>
        <p:spPr>
          <a:xfrm>
            <a:off x="277813" y="1600200"/>
            <a:ext cx="8693150" cy="4835525"/>
          </a:xfrm>
        </p:spPr>
        <p:txBody>
          <a:bodyPr/>
          <a:lstStyle/>
          <a:p>
            <a:pPr eaLnBrk="1" hangingPunct="1">
              <a:spcBef>
                <a:spcPts val="200"/>
              </a:spcBef>
            </a:pPr>
            <a:r>
              <a:rPr lang="en-US" altLang="en-US" smtClean="0"/>
              <a:t>Epidermis:  Top layer (.05-1.5 mm)</a:t>
            </a:r>
          </a:p>
          <a:p>
            <a:pPr lvl="2" eaLnBrk="1" hangingPunct="1">
              <a:spcBef>
                <a:spcPct val="0"/>
              </a:spcBef>
            </a:pPr>
            <a:r>
              <a:rPr lang="en-US" altLang="en-US" smtClean="0"/>
              <a:t>Does not contain blood vessels</a:t>
            </a:r>
          </a:p>
          <a:p>
            <a:pPr lvl="2" eaLnBrk="1" hangingPunct="1">
              <a:spcBef>
                <a:spcPct val="0"/>
              </a:spcBef>
            </a:pPr>
            <a:r>
              <a:rPr lang="en-US" altLang="en-US" smtClean="0"/>
              <a:t>Skin color comes from a pigment - melanin -  found in the deepest layers of the epidermis.</a:t>
            </a:r>
          </a:p>
          <a:p>
            <a:pPr eaLnBrk="1" hangingPunct="1">
              <a:spcBef>
                <a:spcPts val="200"/>
              </a:spcBef>
            </a:pPr>
            <a:r>
              <a:rPr lang="en-US" altLang="en-US" smtClean="0"/>
              <a:t>Dermis:  Second layer  (.3-3 mm)</a:t>
            </a:r>
          </a:p>
          <a:p>
            <a:pPr lvl="2" eaLnBrk="1" hangingPunct="1">
              <a:spcBef>
                <a:spcPct val="0"/>
              </a:spcBef>
            </a:pPr>
            <a:r>
              <a:rPr lang="en-US" altLang="en-US" smtClean="0"/>
              <a:t>Many blood vessels</a:t>
            </a:r>
          </a:p>
          <a:p>
            <a:pPr lvl="2" eaLnBrk="1" hangingPunct="1">
              <a:spcBef>
                <a:spcPct val="0"/>
              </a:spcBef>
            </a:pPr>
            <a:r>
              <a:rPr lang="en-US" altLang="en-US" smtClean="0"/>
              <a:t>Sensory Nerves – Touch/Cold/Heat/Pain</a:t>
            </a:r>
          </a:p>
          <a:p>
            <a:pPr lvl="2" eaLnBrk="1" hangingPunct="1">
              <a:spcBef>
                <a:spcPct val="0"/>
              </a:spcBef>
            </a:pPr>
            <a:r>
              <a:rPr lang="en-US" altLang="en-US" smtClean="0"/>
              <a:t>Hair follicles</a:t>
            </a:r>
          </a:p>
          <a:p>
            <a:pPr lvl="2" eaLnBrk="1" hangingPunct="1">
              <a:spcBef>
                <a:spcPct val="0"/>
              </a:spcBef>
            </a:pPr>
            <a:r>
              <a:rPr lang="en-US" altLang="en-US" smtClean="0"/>
              <a:t>Sweat glands/Oil Glands</a:t>
            </a:r>
          </a:p>
          <a:p>
            <a:pPr eaLnBrk="1" hangingPunct="1">
              <a:spcBef>
                <a:spcPts val="200"/>
              </a:spcBef>
            </a:pPr>
            <a:r>
              <a:rPr lang="en-US" altLang="en-US" smtClean="0"/>
              <a:t>Subcutaneous Layers</a:t>
            </a:r>
          </a:p>
          <a:p>
            <a:pPr lvl="2" eaLnBrk="1" hangingPunct="1">
              <a:spcBef>
                <a:spcPct val="0"/>
              </a:spcBef>
            </a:pPr>
            <a:r>
              <a:rPr lang="en-US" altLang="en-US" smtClean="0"/>
              <a:t>Larger Blood vessels and Nerves</a:t>
            </a:r>
          </a:p>
          <a:p>
            <a:pPr lvl="2" eaLnBrk="1" hangingPunct="1">
              <a:spcBef>
                <a:spcPct val="0"/>
              </a:spcBef>
            </a:pPr>
            <a:r>
              <a:rPr lang="en-US" altLang="en-US" smtClean="0"/>
              <a:t>Fat - Provides shock absorption, insulation</a:t>
            </a:r>
          </a:p>
          <a:p>
            <a:pPr eaLnBrk="1" hangingPunct="1"/>
            <a:endParaRPr lang="en-US" altLang="en-US" smtClean="0"/>
          </a:p>
        </p:txBody>
      </p:sp>
      <p:sp>
        <p:nvSpPr>
          <p:cNvPr id="113668" name="Slide Number Placeholder 2"/>
          <p:cNvSpPr>
            <a:spLocks noGrp="1"/>
          </p:cNvSpPr>
          <p:nvPr>
            <p:ph type="sldNum" sz="quarter" idx="4"/>
          </p:nvPr>
        </p:nvSpPr>
        <p:spPr bwMode="auto">
          <a:xfrm>
            <a:off x="152400" y="6438900"/>
            <a:ext cx="10287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fld id="{C57CAD31-1FB5-42BC-9B72-95092579320E}" type="slidenum">
              <a:rPr lang="en-US" altLang="en-US" sz="1400" smtClean="0">
                <a:latin typeface="Arial" charset="0"/>
                <a:cs typeface="Arial" charset="0"/>
              </a:rPr>
              <a:pPr algn="ctr">
                <a:spcBef>
                  <a:spcPct val="0"/>
                </a:spcBef>
                <a:buFontTx/>
                <a:buNone/>
              </a:pPr>
              <a:t>66</a:t>
            </a:fld>
            <a:endParaRPr lang="en-US" altLang="en-US" sz="1400" smtClean="0">
              <a:latin typeface="Arial" charset="0"/>
              <a:cs typeface="Arial" charset="0"/>
            </a:endParaRPr>
          </a:p>
        </p:txBody>
      </p:sp>
    </p:spTree>
    <p:extLst>
      <p:ext uri="{BB962C8B-B14F-4D97-AF65-F5344CB8AC3E}">
        <p14:creationId xmlns:p14="http://schemas.microsoft.com/office/powerpoint/2010/main" val="1749723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lnSpc>
                <a:spcPct val="85000"/>
              </a:lnSpc>
            </a:pPr>
            <a:r>
              <a:rPr lang="en-US" altLang="en-US" dirty="0"/>
              <a:t>The Integumentary System (Skin): </a:t>
            </a:r>
            <a:r>
              <a:rPr lang="en-US" altLang="en-US" dirty="0" smtClean="0"/>
              <a:t>Anatomy</a:t>
            </a:r>
            <a:endParaRPr lang="en-US" altLang="en-US" sz="1800" b="0" dirty="0"/>
          </a:p>
        </p:txBody>
      </p:sp>
      <p:sp>
        <p:nvSpPr>
          <p:cNvPr id="62467" name="Content Placeholder 1"/>
          <p:cNvSpPr>
            <a:spLocks noGrp="1"/>
          </p:cNvSpPr>
          <p:nvPr>
            <p:ph idx="1"/>
          </p:nvPr>
        </p:nvSpPr>
        <p:spPr/>
        <p:txBody>
          <a:bodyPr/>
          <a:lstStyle/>
          <a:p>
            <a:pPr marL="0" indent="0">
              <a:buFontTx/>
              <a:buNone/>
            </a:pPr>
            <a:r>
              <a:rPr lang="en-US" altLang="en-US"/>
              <a:t>  </a:t>
            </a:r>
          </a:p>
        </p:txBody>
      </p:sp>
      <p:sp>
        <p:nvSpPr>
          <p:cNvPr id="4" name="Content Placeholder 2"/>
          <p:cNvSpPr txBox="1">
            <a:spLocks/>
          </p:cNvSpPr>
          <p:nvPr/>
        </p:nvSpPr>
        <p:spPr>
          <a:xfrm>
            <a:off x="685800" y="1447800"/>
            <a:ext cx="7772400" cy="4800600"/>
          </a:xfrm>
          <a:prstGeom prst="rect">
            <a:avLst/>
          </a:prstGeom>
        </p:spPr>
        <p:txBody>
          <a:bodyPr rIns="228600"/>
          <a:lstStyle>
            <a:lvl1pPr marL="342900" indent="-342900" algn="l" rtl="0" eaLnBrk="0" fontAlgn="base" hangingPunct="0">
              <a:spcBef>
                <a:spcPct val="50000"/>
              </a:spcBef>
              <a:spcAft>
                <a:spcPct val="0"/>
              </a:spcAft>
              <a:buClr>
                <a:srgbClr val="F37021"/>
              </a:buClr>
              <a:buChar char="•"/>
              <a:defRPr sz="2800">
                <a:solidFill>
                  <a:schemeClr val="tx1"/>
                </a:solidFill>
                <a:latin typeface="+mn-lt"/>
                <a:ea typeface="+mn-ea"/>
                <a:cs typeface="+mn-cs"/>
              </a:defRPr>
            </a:lvl1pPr>
            <a:lvl2pPr marL="800100" indent="-342900" algn="l" rtl="0" eaLnBrk="0" fontAlgn="base" hangingPunct="0">
              <a:spcBef>
                <a:spcPct val="25000"/>
              </a:spcBef>
              <a:spcAft>
                <a:spcPct val="0"/>
              </a:spcAft>
              <a:buClr>
                <a:srgbClr val="F37021"/>
              </a:buClr>
              <a:buChar char="–"/>
              <a:defRPr sz="2400">
                <a:solidFill>
                  <a:schemeClr val="tx1"/>
                </a:solidFill>
                <a:latin typeface="+mn-lt"/>
                <a:ea typeface="+mn-ea"/>
                <a:cs typeface="+mn-cs"/>
              </a:defRPr>
            </a:lvl2pPr>
            <a:lvl3pPr marL="1143000" indent="-228600" algn="l" rtl="0" eaLnBrk="0" fontAlgn="base" hangingPunct="0">
              <a:spcBef>
                <a:spcPct val="25000"/>
              </a:spcBef>
              <a:spcAft>
                <a:spcPct val="0"/>
              </a:spcAft>
              <a:buClr>
                <a:srgbClr val="F37021"/>
              </a:buClr>
              <a:buChar char="•"/>
              <a:defRPr sz="2200">
                <a:solidFill>
                  <a:schemeClr val="tx1"/>
                </a:solidFill>
                <a:latin typeface="+mn-lt"/>
                <a:ea typeface="+mn-ea"/>
                <a:cs typeface="+mn-cs"/>
              </a:defRPr>
            </a:lvl3pPr>
            <a:lvl4pPr marL="1600200" indent="-228600" algn="l" rtl="0" eaLnBrk="0" fontAlgn="base" hangingPunct="0">
              <a:spcBef>
                <a:spcPct val="25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5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5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5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5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5000"/>
              </a:spcBef>
              <a:spcAft>
                <a:spcPct val="0"/>
              </a:spcAft>
              <a:buChar char="»"/>
              <a:defRPr sz="2000">
                <a:solidFill>
                  <a:schemeClr val="tx1"/>
                </a:solidFill>
                <a:latin typeface="+mn-lt"/>
                <a:ea typeface="+mn-ea"/>
                <a:cs typeface="+mn-cs"/>
              </a:defRPr>
            </a:lvl9pPr>
          </a:lstStyle>
          <a:p>
            <a:pPr marL="0" indent="0" eaLnBrk="1" hangingPunct="1">
              <a:spcBef>
                <a:spcPct val="35000"/>
              </a:spcBef>
              <a:buFontTx/>
              <a:buNone/>
              <a:defRPr/>
            </a:pPr>
            <a:endParaRPr lang="en-US" altLang="en-US" kern="0" dirty="0"/>
          </a:p>
          <a:p>
            <a:pPr marL="0" indent="0" eaLnBrk="1" hangingPunct="1">
              <a:spcBef>
                <a:spcPct val="35000"/>
              </a:spcBef>
              <a:buFontTx/>
              <a:buNone/>
              <a:defRPr/>
            </a:pPr>
            <a:endParaRPr lang="en-US" altLang="en-US" kern="0" dirty="0"/>
          </a:p>
          <a:p>
            <a:pPr marL="0" indent="0" eaLnBrk="1" hangingPunct="1">
              <a:spcBef>
                <a:spcPct val="35000"/>
              </a:spcBef>
              <a:buFontTx/>
              <a:buNone/>
              <a:defRPr/>
            </a:pPr>
            <a:endParaRPr lang="en-US" altLang="en-US" kern="0" dirty="0"/>
          </a:p>
        </p:txBody>
      </p:sp>
      <p:pic>
        <p:nvPicPr>
          <p:cNvPr id="62469" name="Picture 4"/>
          <p:cNvPicPr>
            <a:picLocks noChangeAspect="1" noChangeArrowheads="1"/>
          </p:cNvPicPr>
          <p:nvPr/>
        </p:nvPicPr>
        <p:blipFill>
          <a:blip r:embed="rId3">
            <a:extLst>
              <a:ext uri="{28A0092B-C50C-407E-A947-70E740481C1C}">
                <a14:useLocalDpi xmlns:a14="http://schemas.microsoft.com/office/drawing/2010/main" val="0"/>
              </a:ext>
            </a:extLst>
          </a:blip>
          <a:srcRect l="1994" t="7703" r="3925" b="5080"/>
          <a:stretch>
            <a:fillRect/>
          </a:stretch>
        </p:blipFill>
        <p:spPr bwMode="auto">
          <a:xfrm>
            <a:off x="1233488" y="1776413"/>
            <a:ext cx="6632575" cy="4078287"/>
          </a:xfrm>
          <a:prstGeom prst="rect">
            <a:avLst/>
          </a:prstGeom>
          <a:solidFill>
            <a:schemeClr val="bg1"/>
          </a:solidFill>
          <a:ln w="38100">
            <a:solidFill>
              <a:srgbClr val="FF0000"/>
            </a:solid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42038" y="5884863"/>
            <a:ext cx="1833562" cy="230187"/>
          </a:xfrm>
          <a:prstGeom prst="rect">
            <a:avLst/>
          </a:prstGeom>
        </p:spPr>
        <p:txBody>
          <a:bodyPr wrap="none">
            <a:spAutoFit/>
          </a:bodyPr>
          <a:lstStyle/>
          <a:p>
            <a:pPr>
              <a:defRPr/>
            </a:pPr>
            <a:r>
              <a:rPr lang="en-IN" sz="900" dirty="0">
                <a:solidFill>
                  <a:schemeClr val="bg1"/>
                </a:solidFill>
                <a:latin typeface="+mn-lt"/>
                <a:ea typeface="ヒラギノ角ゴ Pro W3" pitchFamily="1" charset="-128"/>
                <a:cs typeface="Times New Roman" pitchFamily="18" charset="0"/>
              </a:rPr>
              <a:t>© Jones and Bartlett Publishers.</a:t>
            </a: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The Integumentary System (Skin): Physiology</a:t>
            </a:r>
            <a:endParaRPr lang="en-US" altLang="en-US"/>
          </a:p>
        </p:txBody>
      </p:sp>
      <p:sp>
        <p:nvSpPr>
          <p:cNvPr id="63491" name="Content Placeholder 2"/>
          <p:cNvSpPr>
            <a:spLocks noGrp="1"/>
          </p:cNvSpPr>
          <p:nvPr>
            <p:ph type="body" idx="1"/>
          </p:nvPr>
        </p:nvSpPr>
        <p:spPr/>
        <p:txBody>
          <a:bodyPr/>
          <a:lstStyle/>
          <a:p>
            <a:r>
              <a:rPr lang="en-US" altLang="en-US" smtClean="0"/>
              <a:t>The skin is the largest single organ in the body.</a:t>
            </a:r>
          </a:p>
          <a:p>
            <a:r>
              <a:rPr lang="en-US" altLang="en-US" smtClean="0"/>
              <a:t>Three major functions</a:t>
            </a:r>
          </a:p>
          <a:p>
            <a:pPr lvl="1"/>
            <a:r>
              <a:rPr lang="en-US" altLang="en-US" smtClean="0"/>
              <a:t>Protect the body in the environment</a:t>
            </a:r>
          </a:p>
          <a:p>
            <a:pPr lvl="1"/>
            <a:r>
              <a:rPr lang="en-US" altLang="en-US" smtClean="0"/>
              <a:t>Regulate body temperature</a:t>
            </a:r>
          </a:p>
          <a:p>
            <a:pPr lvl="1"/>
            <a:r>
              <a:rPr lang="en-US" altLang="en-US" smtClean="0"/>
              <a:t>Transmit information from environment to brain</a:t>
            </a:r>
            <a:endParaRPr lang="en-US" altLang="en-US"/>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custDataLst>
              <p:tags r:id="rId1"/>
            </p:custDataLst>
          </p:nvPr>
        </p:nvSpPr>
        <p:spPr/>
        <p:txBody>
          <a:bodyPr/>
          <a:lstStyle/>
          <a:p>
            <a:r>
              <a:rPr lang="en-US" altLang="en-US" smtClean="0"/>
              <a:t>The Digestive System: Anatomy</a:t>
            </a:r>
          </a:p>
        </p:txBody>
      </p:sp>
      <p:sp>
        <p:nvSpPr>
          <p:cNvPr id="115715" name="Content Placeholder 2"/>
          <p:cNvSpPr>
            <a:spLocks noGrp="1"/>
          </p:cNvSpPr>
          <p:nvPr>
            <p:ph idx="1"/>
          </p:nvPr>
        </p:nvSpPr>
        <p:spPr/>
        <p:txBody>
          <a:bodyPr/>
          <a:lstStyle/>
          <a:p>
            <a:r>
              <a:rPr lang="en-US" altLang="en-US" dirty="0" smtClean="0"/>
              <a:t>Function of system is digestion.</a:t>
            </a:r>
          </a:p>
          <a:p>
            <a:r>
              <a:rPr lang="en-US" altLang="en-US" dirty="0" smtClean="0"/>
              <a:t>Abdomen is second major body cavity.</a:t>
            </a:r>
          </a:p>
          <a:p>
            <a:pPr lvl="1"/>
            <a:r>
              <a:rPr lang="en-US" altLang="en-US" dirty="0" smtClean="0"/>
              <a:t>Contains major organs of digestion and excretion</a:t>
            </a:r>
          </a:p>
          <a:p>
            <a:pPr lvl="1"/>
            <a:r>
              <a:rPr lang="en-US" altLang="en-US" dirty="0" smtClean="0"/>
              <a:t>Quadrants are easiest way to identify areas</a:t>
            </a:r>
          </a:p>
          <a:p>
            <a:pPr lvl="2"/>
            <a:r>
              <a:rPr lang="en-US" altLang="en-US" dirty="0" smtClean="0"/>
              <a:t>Right Upper Quadrant  (</a:t>
            </a:r>
            <a:r>
              <a:rPr lang="en-US" altLang="en-US" dirty="0" err="1" smtClean="0"/>
              <a:t>RUQ</a:t>
            </a:r>
            <a:r>
              <a:rPr lang="en-US" altLang="en-US" dirty="0" smtClean="0"/>
              <a:t>)</a:t>
            </a:r>
          </a:p>
          <a:p>
            <a:pPr lvl="2"/>
            <a:r>
              <a:rPr lang="en-US" altLang="en-US" dirty="0" smtClean="0"/>
              <a:t>Left Upper Quadrant  (</a:t>
            </a:r>
            <a:r>
              <a:rPr lang="en-US" altLang="en-US" dirty="0" err="1" smtClean="0"/>
              <a:t>LUQ</a:t>
            </a:r>
            <a:r>
              <a:rPr lang="en-US" altLang="en-US" dirty="0" smtClean="0"/>
              <a:t>)</a:t>
            </a:r>
          </a:p>
          <a:p>
            <a:pPr lvl="2"/>
            <a:r>
              <a:rPr lang="en-US" altLang="en-US" dirty="0"/>
              <a:t>Right </a:t>
            </a:r>
            <a:r>
              <a:rPr lang="en-US" altLang="en-US" dirty="0" smtClean="0"/>
              <a:t>Lower </a:t>
            </a:r>
            <a:r>
              <a:rPr lang="en-US" altLang="en-US" dirty="0"/>
              <a:t>Quadrant  (</a:t>
            </a:r>
            <a:r>
              <a:rPr lang="en-US" altLang="en-US" dirty="0" err="1" smtClean="0"/>
              <a:t>RLQ</a:t>
            </a:r>
            <a:r>
              <a:rPr lang="en-US" altLang="en-US" dirty="0"/>
              <a:t>)</a:t>
            </a:r>
          </a:p>
          <a:p>
            <a:pPr lvl="2"/>
            <a:r>
              <a:rPr lang="en-US" altLang="en-US" dirty="0"/>
              <a:t>Left </a:t>
            </a:r>
            <a:r>
              <a:rPr lang="en-US" altLang="en-US" dirty="0" smtClean="0"/>
              <a:t>Lower </a:t>
            </a:r>
            <a:r>
              <a:rPr lang="en-US" altLang="en-US" dirty="0"/>
              <a:t>Quadrant  (</a:t>
            </a:r>
            <a:r>
              <a:rPr lang="en-US" altLang="en-US" dirty="0" err="1" smtClean="0"/>
              <a:t>LLQ</a:t>
            </a:r>
            <a:r>
              <a:rPr lang="en-US" altLang="en-US" dirty="0" smtClean="0"/>
              <a:t>)</a:t>
            </a: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69</a:t>
            </a:fld>
            <a:endParaRPr lang="en-US" dirty="0"/>
          </a:p>
        </p:txBody>
      </p:sp>
    </p:spTree>
    <p:extLst>
      <p:ext uri="{BB962C8B-B14F-4D97-AF65-F5344CB8AC3E}">
        <p14:creationId xmlns:p14="http://schemas.microsoft.com/office/powerpoint/2010/main" val="397438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250"/>
                                  </p:stCondLst>
                                  <p:childTnLst>
                                    <p:set>
                                      <p:cBhvr>
                                        <p:cTn id="9" dur="1" fill="hold">
                                          <p:stCondLst>
                                            <p:cond delay="0"/>
                                          </p:stCondLst>
                                        </p:cTn>
                                        <p:tgtEl>
                                          <p:spTgt spid="115715">
                                            <p:txEl>
                                              <p:pRg st="4" end="4"/>
                                            </p:txEl>
                                          </p:spTgt>
                                        </p:tgtEl>
                                        <p:attrNameLst>
                                          <p:attrName>style.visibility</p:attrName>
                                        </p:attrNameLst>
                                      </p:cBhvr>
                                      <p:to>
                                        <p:strVal val="visible"/>
                                      </p:to>
                                    </p:set>
                                  </p:childTnLst>
                                </p:cTn>
                              </p:par>
                            </p:childTnLst>
                          </p:cTn>
                        </p:par>
                        <p:par>
                          <p:cTn id="10" fill="hold">
                            <p:stCondLst>
                              <p:cond delay="2250"/>
                            </p:stCondLst>
                            <p:childTnLst>
                              <p:par>
                                <p:cTn id="11" presetID="1" presetClass="entr" presetSubtype="0" fill="hold" nodeType="afterEffect">
                                  <p:stCondLst>
                                    <p:cond delay="1000"/>
                                  </p:stCondLst>
                                  <p:childTnLst>
                                    <p:set>
                                      <p:cBhvr>
                                        <p:cTn id="12" dur="1" fill="hold">
                                          <p:stCondLst>
                                            <p:cond delay="0"/>
                                          </p:stCondLst>
                                        </p:cTn>
                                        <p:tgtEl>
                                          <p:spTgt spid="115715">
                                            <p:txEl>
                                              <p:pRg st="5" end="5"/>
                                            </p:txEl>
                                          </p:spTgt>
                                        </p:tgtEl>
                                        <p:attrNameLst>
                                          <p:attrName>style.visibility</p:attrName>
                                        </p:attrNameLst>
                                      </p:cBhvr>
                                      <p:to>
                                        <p:strVal val="visible"/>
                                      </p:to>
                                    </p:set>
                                  </p:childTnLst>
                                </p:cTn>
                              </p:par>
                            </p:childTnLst>
                          </p:cTn>
                        </p:par>
                        <p:par>
                          <p:cTn id="13" fill="hold">
                            <p:stCondLst>
                              <p:cond delay="3250"/>
                            </p:stCondLst>
                            <p:childTnLst>
                              <p:par>
                                <p:cTn id="14" presetID="1" presetClass="entr" presetSubtype="0" fill="hold" nodeType="afterEffect">
                                  <p:stCondLst>
                                    <p:cond delay="1000"/>
                                  </p:stCondLst>
                                  <p:childTnLst>
                                    <p:set>
                                      <p:cBhvr>
                                        <p:cTn id="15" dur="1" fill="hold">
                                          <p:stCondLst>
                                            <p:cond delay="0"/>
                                          </p:stCondLst>
                                        </p:cTn>
                                        <p:tgtEl>
                                          <p:spTgt spid="115715">
                                            <p:txEl>
                                              <p:pRg st="6" end="6"/>
                                            </p:txEl>
                                          </p:spTgt>
                                        </p:tgtEl>
                                        <p:attrNameLst>
                                          <p:attrName>style.visibility</p:attrName>
                                        </p:attrNameLst>
                                      </p:cBhvr>
                                      <p:to>
                                        <p:strVal val="visible"/>
                                      </p:to>
                                    </p:set>
                                  </p:childTnLst>
                                </p:cTn>
                              </p:par>
                            </p:childTnLst>
                          </p:cTn>
                        </p:par>
                        <p:par>
                          <p:cTn id="16" fill="hold">
                            <p:stCondLst>
                              <p:cond delay="4250"/>
                            </p:stCondLst>
                            <p:childTnLst>
                              <p:par>
                                <p:cTn id="17" presetID="1" presetClass="entr" presetSubtype="0" fill="hold" nodeType="afterEffect">
                                  <p:stCondLst>
                                    <p:cond delay="1000"/>
                                  </p:stCondLst>
                                  <p:childTnLst>
                                    <p:set>
                                      <p:cBhvr>
                                        <p:cTn id="18" dur="1" fill="hold">
                                          <p:stCondLst>
                                            <p:cond delay="0"/>
                                          </p:stCondLst>
                                        </p:cTn>
                                        <p:tgtEl>
                                          <p:spTgt spid="1157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Anatomical Planes</a:t>
            </a:r>
          </a:p>
        </p:txBody>
      </p:sp>
      <p:sp>
        <p:nvSpPr>
          <p:cNvPr id="19460" name="Content Placeholder 2"/>
          <p:cNvSpPr>
            <a:spLocks noGrp="1"/>
          </p:cNvSpPr>
          <p:nvPr>
            <p:ph idx="1"/>
          </p:nvPr>
        </p:nvSpPr>
        <p:spPr>
          <a:xfrm>
            <a:off x="0" y="1447800"/>
            <a:ext cx="5543550" cy="4800600"/>
          </a:xfrm>
        </p:spPr>
        <p:txBody>
          <a:bodyPr/>
          <a:lstStyle/>
          <a:p>
            <a:r>
              <a:rPr lang="en-US" altLang="en-US" sz="2400" b="1" u="sng" dirty="0" err="1" smtClean="0"/>
              <a:t>Midaxillary</a:t>
            </a:r>
            <a:r>
              <a:rPr lang="en-US" altLang="en-US" sz="2400" dirty="0" smtClean="0"/>
              <a:t> Line divides the body into anterior and posterior planes</a:t>
            </a:r>
          </a:p>
          <a:p>
            <a:r>
              <a:rPr lang="en-US" altLang="en-US" sz="2400" b="1" u="sng" dirty="0"/>
              <a:t>Anterior</a:t>
            </a:r>
            <a:r>
              <a:rPr lang="en-US" altLang="en-US" sz="2400" dirty="0" smtClean="0"/>
              <a:t> is toward the front</a:t>
            </a:r>
          </a:p>
          <a:p>
            <a:r>
              <a:rPr lang="en-US" altLang="en-US" sz="2400" b="1" u="sng" dirty="0"/>
              <a:t>Posterior</a:t>
            </a:r>
            <a:r>
              <a:rPr lang="en-US" altLang="en-US" sz="2400" dirty="0" smtClean="0"/>
              <a:t> is toward the back.</a:t>
            </a:r>
          </a:p>
          <a:p>
            <a:r>
              <a:rPr lang="en-US" altLang="en-US" sz="2400" b="1" u="sng" dirty="0"/>
              <a:t>Superior</a:t>
            </a:r>
            <a:r>
              <a:rPr lang="en-US" altLang="en-US" sz="2400" dirty="0" smtClean="0"/>
              <a:t> is above, toward the head </a:t>
            </a:r>
          </a:p>
          <a:p>
            <a:r>
              <a:rPr lang="en-US" altLang="en-US" sz="2400" b="1" u="sng" dirty="0"/>
              <a:t>Inferior</a:t>
            </a:r>
            <a:r>
              <a:rPr lang="en-US" altLang="en-US" sz="2400" dirty="0" smtClean="0"/>
              <a:t> is below, toward the feet. </a:t>
            </a:r>
          </a:p>
          <a:p>
            <a:r>
              <a:rPr lang="en-US" altLang="en-US" sz="2400" b="1" u="sng" dirty="0"/>
              <a:t>Dorsal</a:t>
            </a:r>
            <a:r>
              <a:rPr lang="en-US" altLang="en-US" sz="2400" dirty="0" smtClean="0"/>
              <a:t> is toward the back/spine</a:t>
            </a:r>
          </a:p>
          <a:p>
            <a:r>
              <a:rPr lang="en-US" altLang="en-US" sz="2600" b="1" u="sng" dirty="0"/>
              <a:t>Ventral</a:t>
            </a:r>
            <a:r>
              <a:rPr lang="en-US" altLang="en-US" sz="2400" dirty="0" smtClean="0"/>
              <a:t> is toward the front/belly.</a:t>
            </a:r>
          </a:p>
        </p:txBody>
      </p:sp>
      <p:sp>
        <p:nvSpPr>
          <p:cNvPr id="28676" name="Slide Number Placeholder 2"/>
          <p:cNvSpPr>
            <a:spLocks noGrp="1"/>
          </p:cNvSpPr>
          <p:nvPr>
            <p:ph type="sldNum" sz="quarter" idx="4"/>
          </p:nvPr>
        </p:nvSpPr>
        <p:spPr bwMode="auto">
          <a:xfrm>
            <a:off x="0" y="6492875"/>
            <a:ext cx="533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spcBef>
                <a:spcPct val="20000"/>
              </a:spcBef>
              <a:buFont typeface="Wingdings" pitchFamily="2" charset="2"/>
              <a:buChar char="Ø"/>
              <a:defRPr sz="2800">
                <a:solidFill>
                  <a:schemeClr val="tx1"/>
                </a:solidFill>
                <a:latin typeface="Arial" charset="0"/>
                <a:cs typeface="Arial" charset="0"/>
              </a:defRPr>
            </a:lvl1pPr>
            <a:lvl2pPr marL="742950" indent="-285750" algn="l" eaLnBrk="0" hangingPunct="0">
              <a:spcBef>
                <a:spcPct val="20000"/>
              </a:spcBef>
              <a:buFont typeface="Arial" charset="0"/>
              <a:buChar char="–"/>
              <a:defRPr sz="2400">
                <a:solidFill>
                  <a:schemeClr val="tx1"/>
                </a:solidFill>
                <a:latin typeface="Arial" charset="0"/>
                <a:cs typeface="Arial" charset="0"/>
              </a:defRPr>
            </a:lvl2pPr>
            <a:lvl3pPr marL="1143000" indent="-228600" algn="l" eaLnBrk="0" hangingPunct="0">
              <a:spcBef>
                <a:spcPct val="20000"/>
              </a:spcBef>
              <a:buFont typeface="Arial" charset="0"/>
              <a:buChar char="•"/>
              <a:defRPr sz="2400">
                <a:solidFill>
                  <a:schemeClr val="tx1"/>
                </a:solidFill>
                <a:latin typeface="Arial" charset="0"/>
                <a:cs typeface="Arial" charset="0"/>
              </a:defRPr>
            </a:lvl3pPr>
            <a:lvl4pPr marL="1600200" indent="-228600" algn="l" eaLnBrk="0" hangingPunct="0">
              <a:spcBef>
                <a:spcPct val="20000"/>
              </a:spcBef>
              <a:buFont typeface="Arial" charset="0"/>
              <a:buChar char="–"/>
              <a:defRPr sz="2400">
                <a:solidFill>
                  <a:schemeClr val="tx1"/>
                </a:solidFill>
                <a:latin typeface="Arial" charset="0"/>
                <a:cs typeface="Arial" charset="0"/>
              </a:defRPr>
            </a:lvl4pPr>
            <a:lvl5pPr marL="2057400" indent="-228600" algn="l" eaLnBrk="0" hangingPunct="0">
              <a:spcBef>
                <a:spcPct val="20000"/>
              </a:spcBef>
              <a:buFont typeface="Arial" charset="0"/>
              <a:buChar char="»"/>
              <a:defRPr sz="2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400">
                <a:solidFill>
                  <a:schemeClr val="tx1"/>
                </a:solidFill>
                <a:latin typeface="Arial" charset="0"/>
                <a:cs typeface="Arial" charset="0"/>
              </a:defRPr>
            </a:lvl9pPr>
          </a:lstStyle>
          <a:p>
            <a:pPr algn="ctr">
              <a:spcBef>
                <a:spcPct val="0"/>
              </a:spcBef>
              <a:buFontTx/>
              <a:buNone/>
            </a:pPr>
            <a:fld id="{88F3A4C8-4673-4C68-B8C1-C608A629C2C6}" type="slidenum">
              <a:rPr lang="en-US" altLang="en-US" sz="1200" smtClean="0"/>
              <a:pPr algn="ctr">
                <a:spcBef>
                  <a:spcPct val="0"/>
                </a:spcBef>
                <a:buFontTx/>
                <a:buNone/>
              </a:pPr>
              <a:t>7</a:t>
            </a:fld>
            <a:endParaRPr lang="en-US" altLang="en-US" sz="1200" smtClean="0"/>
          </a:p>
        </p:txBody>
      </p:sp>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1328738"/>
            <a:ext cx="3481388" cy="512603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174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60">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60">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460">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60">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460">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46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custDataLst>
              <p:tags r:id="rId1"/>
            </p:custDataLst>
          </p:nvPr>
        </p:nvSpPr>
        <p:spPr/>
        <p:txBody>
          <a:bodyPr/>
          <a:lstStyle/>
          <a:p>
            <a:r>
              <a:rPr lang="en-US" altLang="en-US" dirty="0" smtClean="0"/>
              <a:t>The Digestive System: Anatomy</a:t>
            </a:r>
          </a:p>
        </p:txBody>
      </p:sp>
      <p:sp>
        <p:nvSpPr>
          <p:cNvPr id="116740" name="Rectangle 8"/>
          <p:cNvSpPr>
            <a:spLocks noChangeArrowheads="1"/>
          </p:cNvSpPr>
          <p:nvPr/>
        </p:nvSpPr>
        <p:spPr bwMode="auto">
          <a:xfrm>
            <a:off x="217488" y="1535113"/>
            <a:ext cx="4210050" cy="4781550"/>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latin typeface="Times New Roman" pitchFamily="18" charset="0"/>
            </a:endParaRPr>
          </a:p>
        </p:txBody>
      </p:sp>
      <p:sp>
        <p:nvSpPr>
          <p:cNvPr id="116741" name="Rectangle 9"/>
          <p:cNvSpPr>
            <a:spLocks noChangeArrowheads="1"/>
          </p:cNvSpPr>
          <p:nvPr/>
        </p:nvSpPr>
        <p:spPr bwMode="auto">
          <a:xfrm>
            <a:off x="4770438" y="1535113"/>
            <a:ext cx="4210050" cy="4781550"/>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latin typeface="Times New Roman" pitchFamily="18" charset="0"/>
            </a:endParaRPr>
          </a:p>
        </p:txBody>
      </p:sp>
      <p:pic>
        <p:nvPicPr>
          <p:cNvPr id="116742" name="Picture 6" descr="78286_CH05_FIG41A"/>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88938" y="1835150"/>
            <a:ext cx="3867150"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descr="78286_CH05_FIG41B"/>
          <p:cNvPicPr preferRelativeResize="0">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14900" y="1835150"/>
            <a:ext cx="3951288"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70</a:t>
            </a:fld>
            <a:endParaRPr lang="en-US" dirty="0"/>
          </a:p>
        </p:txBody>
      </p:sp>
    </p:spTree>
    <p:extLst>
      <p:ext uri="{BB962C8B-B14F-4D97-AF65-F5344CB8AC3E}">
        <p14:creationId xmlns:p14="http://schemas.microsoft.com/office/powerpoint/2010/main" val="3172990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583112" y="127000"/>
            <a:ext cx="4560888" cy="1149350"/>
          </a:xfrm>
        </p:spPr>
        <p:txBody>
          <a:bodyPr/>
          <a:lstStyle/>
          <a:p>
            <a:r>
              <a:rPr lang="en-US" altLang="en-US" sz="2800" dirty="0" smtClean="0"/>
              <a:t>The Digestive System: Anatomy</a:t>
            </a:r>
            <a:br>
              <a:rPr lang="en-US" altLang="en-US" sz="2800" dirty="0" smtClean="0"/>
            </a:br>
            <a:r>
              <a:rPr lang="en-US" altLang="en-US" sz="2800" dirty="0" smtClean="0"/>
              <a:t>Alimentary Tract</a:t>
            </a:r>
          </a:p>
        </p:txBody>
      </p:sp>
      <p:sp>
        <p:nvSpPr>
          <p:cNvPr id="117763" name="Content Placeholder 2"/>
          <p:cNvSpPr>
            <a:spLocks noGrp="1"/>
          </p:cNvSpPr>
          <p:nvPr>
            <p:ph idx="1"/>
          </p:nvPr>
        </p:nvSpPr>
        <p:spPr>
          <a:xfrm>
            <a:off x="4678362" y="1257300"/>
            <a:ext cx="4351338" cy="4800600"/>
          </a:xfrm>
        </p:spPr>
        <p:txBody>
          <a:bodyPr/>
          <a:lstStyle/>
          <a:p>
            <a:pPr>
              <a:spcBef>
                <a:spcPts val="0"/>
              </a:spcBef>
            </a:pPr>
            <a:r>
              <a:rPr lang="en-US" altLang="en-US" sz="2400" dirty="0" smtClean="0"/>
              <a:t>Mouth</a:t>
            </a:r>
          </a:p>
          <a:p>
            <a:pPr lvl="1">
              <a:spcBef>
                <a:spcPts val="0"/>
              </a:spcBef>
            </a:pPr>
            <a:r>
              <a:rPr lang="en-US" altLang="en-US" sz="2400" dirty="0" smtClean="0"/>
              <a:t>Lips, cheeks, gums, teeth, tongue</a:t>
            </a:r>
          </a:p>
          <a:p>
            <a:pPr lvl="1">
              <a:spcBef>
                <a:spcPts val="0"/>
              </a:spcBef>
            </a:pPr>
            <a:r>
              <a:rPr lang="en-US" altLang="en-US" sz="2400" dirty="0" smtClean="0"/>
              <a:t>Salivary glands</a:t>
            </a:r>
          </a:p>
          <a:p>
            <a:pPr>
              <a:spcBef>
                <a:spcPts val="0"/>
              </a:spcBef>
            </a:pPr>
            <a:r>
              <a:rPr lang="en-US" altLang="en-US" sz="2400" dirty="0" smtClean="0"/>
              <a:t>Oropharynx</a:t>
            </a:r>
          </a:p>
          <a:p>
            <a:pPr>
              <a:spcBef>
                <a:spcPts val="0"/>
              </a:spcBef>
            </a:pPr>
            <a:r>
              <a:rPr lang="en-US" altLang="en-US" sz="2400" dirty="0" smtClean="0"/>
              <a:t>Esophagus</a:t>
            </a:r>
          </a:p>
          <a:p>
            <a:pPr>
              <a:spcBef>
                <a:spcPts val="0"/>
              </a:spcBef>
            </a:pPr>
            <a:r>
              <a:rPr lang="en-US" altLang="en-US" sz="2400" dirty="0" smtClean="0"/>
              <a:t>Stomach</a:t>
            </a:r>
          </a:p>
          <a:p>
            <a:pPr>
              <a:spcBef>
                <a:spcPts val="0"/>
              </a:spcBef>
            </a:pPr>
            <a:r>
              <a:rPr lang="en-US" altLang="en-US" sz="2400" dirty="0" smtClean="0"/>
              <a:t>Pancreas</a:t>
            </a:r>
          </a:p>
          <a:p>
            <a:pPr>
              <a:spcBef>
                <a:spcPts val="0"/>
              </a:spcBef>
            </a:pPr>
            <a:r>
              <a:rPr lang="en-US" altLang="en-US" sz="2400" dirty="0" smtClean="0"/>
              <a:t>Liver</a:t>
            </a:r>
          </a:p>
          <a:p>
            <a:pPr>
              <a:spcBef>
                <a:spcPts val="0"/>
              </a:spcBef>
            </a:pPr>
            <a:r>
              <a:rPr lang="en-US" altLang="en-US" sz="2400" dirty="0" smtClean="0"/>
              <a:t>Small intestine</a:t>
            </a:r>
          </a:p>
          <a:p>
            <a:pPr>
              <a:spcBef>
                <a:spcPts val="0"/>
              </a:spcBef>
            </a:pPr>
            <a:r>
              <a:rPr lang="en-US" altLang="en-US" sz="2400" dirty="0" smtClean="0"/>
              <a:t>Large intestine</a:t>
            </a:r>
          </a:p>
          <a:p>
            <a:pPr>
              <a:spcBef>
                <a:spcPts val="0"/>
              </a:spcBef>
            </a:pPr>
            <a:r>
              <a:rPr lang="en-US" altLang="en-US" sz="2400" dirty="0" smtClean="0"/>
              <a:t>Appendix</a:t>
            </a:r>
          </a:p>
          <a:p>
            <a:pPr>
              <a:spcBef>
                <a:spcPts val="0"/>
              </a:spcBef>
            </a:pPr>
            <a:r>
              <a:rPr lang="en-US" altLang="en-US" sz="2400" dirty="0" smtClean="0"/>
              <a:t>Rectum</a:t>
            </a:r>
          </a:p>
        </p:txBody>
      </p:sp>
      <p:pic>
        <p:nvPicPr>
          <p:cNvPr id="11776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262600"/>
            <a:ext cx="4476750" cy="62134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71</a:t>
            </a:fld>
            <a:endParaRPr lang="en-US" dirty="0"/>
          </a:p>
        </p:txBody>
      </p:sp>
    </p:spTree>
    <p:extLst>
      <p:ext uri="{BB962C8B-B14F-4D97-AF65-F5344CB8AC3E}">
        <p14:creationId xmlns:p14="http://schemas.microsoft.com/office/powerpoint/2010/main" val="24402986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tLang="en-US" smtClean="0"/>
              <a:t>The Urinary System: </a:t>
            </a:r>
            <a:br>
              <a:rPr lang="en-US" altLang="en-US" smtClean="0"/>
            </a:br>
            <a:r>
              <a:rPr lang="en-US" altLang="en-US" smtClean="0"/>
              <a:t>Anatomy and Physiology</a:t>
            </a:r>
          </a:p>
        </p:txBody>
      </p:sp>
      <p:sp>
        <p:nvSpPr>
          <p:cNvPr id="123907" name="Content Placeholder 2"/>
          <p:cNvSpPr>
            <a:spLocks noGrp="1"/>
          </p:cNvSpPr>
          <p:nvPr>
            <p:ph idx="1"/>
          </p:nvPr>
        </p:nvSpPr>
        <p:spPr>
          <a:xfrm>
            <a:off x="685800" y="1447800"/>
            <a:ext cx="5467350" cy="4800600"/>
          </a:xfrm>
        </p:spPr>
        <p:txBody>
          <a:bodyPr/>
          <a:lstStyle/>
          <a:p>
            <a:r>
              <a:rPr lang="en-US" altLang="en-US" dirty="0" smtClean="0"/>
              <a:t>Controls fluid balance in the body</a:t>
            </a:r>
          </a:p>
          <a:p>
            <a:r>
              <a:rPr lang="en-US" altLang="en-US" dirty="0" smtClean="0"/>
              <a:t>Filters and eliminates wastes</a:t>
            </a:r>
          </a:p>
          <a:p>
            <a:r>
              <a:rPr lang="en-US" altLang="en-US" dirty="0" smtClean="0"/>
              <a:t>Controls pH balance</a:t>
            </a:r>
          </a:p>
          <a:p>
            <a:r>
              <a:rPr lang="en-US" altLang="en-US" dirty="0" smtClean="0"/>
              <a:t>Consists of:</a:t>
            </a:r>
          </a:p>
          <a:p>
            <a:pPr lvl="1"/>
            <a:r>
              <a:rPr lang="en-US" altLang="en-US" dirty="0" smtClean="0"/>
              <a:t>Kidneys</a:t>
            </a:r>
          </a:p>
          <a:p>
            <a:pPr lvl="1"/>
            <a:r>
              <a:rPr lang="en-US" altLang="en-US" dirty="0" smtClean="0"/>
              <a:t>Ureter</a:t>
            </a:r>
          </a:p>
          <a:p>
            <a:pPr lvl="1"/>
            <a:r>
              <a:rPr lang="en-US" altLang="en-US" dirty="0"/>
              <a:t>U</a:t>
            </a:r>
            <a:r>
              <a:rPr lang="en-US" altLang="en-US" dirty="0" smtClean="0"/>
              <a:t>rinary bladder</a:t>
            </a:r>
            <a:endParaRPr lang="en-US" altLang="en-US" dirty="0"/>
          </a:p>
        </p:txBody>
      </p:sp>
      <p:pic>
        <p:nvPicPr>
          <p:cNvPr id="123908" name="Picture 6" descr="78286_CH05_FIG45"/>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6469038" y="1358337"/>
            <a:ext cx="2579711" cy="537742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72</a:t>
            </a:fld>
            <a:endParaRPr lang="en-US" dirty="0"/>
          </a:p>
        </p:txBody>
      </p:sp>
    </p:spTree>
    <p:extLst>
      <p:ext uri="{BB962C8B-B14F-4D97-AF65-F5344CB8AC3E}">
        <p14:creationId xmlns:p14="http://schemas.microsoft.com/office/powerpoint/2010/main" val="20597892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ltLang="en-US" smtClean="0"/>
              <a:t>The Genital System: Anatomy and Physiology</a:t>
            </a:r>
          </a:p>
        </p:txBody>
      </p:sp>
      <p:sp>
        <p:nvSpPr>
          <p:cNvPr id="125955" name="Content Placeholder 2"/>
          <p:cNvSpPr>
            <a:spLocks noGrp="1"/>
          </p:cNvSpPr>
          <p:nvPr>
            <p:ph idx="1"/>
          </p:nvPr>
        </p:nvSpPr>
        <p:spPr>
          <a:xfrm>
            <a:off x="782638" y="2458560"/>
            <a:ext cx="3592512" cy="3382962"/>
          </a:xfrm>
          <a:noFill/>
          <a:ln w="28575">
            <a:solidFill>
              <a:schemeClr val="tx1"/>
            </a:solidFill>
          </a:ln>
        </p:spPr>
        <p:txBody>
          <a:bodyPr/>
          <a:lstStyle/>
          <a:p>
            <a:pPr>
              <a:spcBef>
                <a:spcPts val="300"/>
              </a:spcBef>
            </a:pPr>
            <a:r>
              <a:rPr lang="en-US" altLang="en-US" dirty="0" smtClean="0"/>
              <a:t>Male system consists of:</a:t>
            </a:r>
          </a:p>
          <a:p>
            <a:pPr lvl="1">
              <a:spcBef>
                <a:spcPts val="300"/>
              </a:spcBef>
            </a:pPr>
            <a:r>
              <a:rPr lang="en-US" altLang="en-US" dirty="0" smtClean="0"/>
              <a:t>Testicles</a:t>
            </a:r>
          </a:p>
          <a:p>
            <a:pPr lvl="1">
              <a:spcBef>
                <a:spcPts val="300"/>
              </a:spcBef>
            </a:pPr>
            <a:r>
              <a:rPr lang="en-US" altLang="en-US" dirty="0"/>
              <a:t>Epididymis</a:t>
            </a:r>
          </a:p>
          <a:p>
            <a:pPr lvl="1">
              <a:spcBef>
                <a:spcPts val="300"/>
              </a:spcBef>
            </a:pPr>
            <a:r>
              <a:rPr lang="en-US" altLang="en-US" dirty="0" smtClean="0"/>
              <a:t>Vasa </a:t>
            </a:r>
            <a:r>
              <a:rPr lang="en-US" altLang="en-US" dirty="0" err="1" smtClean="0"/>
              <a:t>Deferentia</a:t>
            </a:r>
            <a:endParaRPr lang="en-US" altLang="en-US" dirty="0" smtClean="0"/>
          </a:p>
          <a:p>
            <a:pPr lvl="1">
              <a:spcBef>
                <a:spcPts val="300"/>
              </a:spcBef>
            </a:pPr>
            <a:r>
              <a:rPr lang="en-US" altLang="en-US" dirty="0" smtClean="0"/>
              <a:t>Penis</a:t>
            </a:r>
          </a:p>
        </p:txBody>
      </p:sp>
      <p:sp>
        <p:nvSpPr>
          <p:cNvPr id="125956" name="Content Placeholder 2"/>
          <p:cNvSpPr txBox="1">
            <a:spLocks/>
          </p:cNvSpPr>
          <p:nvPr/>
        </p:nvSpPr>
        <p:spPr bwMode="auto">
          <a:xfrm>
            <a:off x="5010150" y="2458560"/>
            <a:ext cx="3543300" cy="338296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txBody>
          <a:bodyPr vert="horz" wrap="square" lIns="228600" tIns="182880" rIns="91440" bIns="91440" numCol="1" anchor="t" anchorCtr="0" compatLnSpc="1">
            <a:prstTxWarp prst="textNoShape">
              <a:avLst/>
            </a:prstTxWarp>
          </a:bodyPr>
          <a:lstStyle>
            <a:lvl1pPr marL="342900" indent="-342900" algn="l" eaLnBrk="0" hangingPunct="0">
              <a:spcBef>
                <a:spcPct val="50000"/>
              </a:spcBef>
              <a:buClrTx/>
              <a:buFont typeface="Wingdings" panose="05000000000000000000" pitchFamily="2" charset="2"/>
              <a:buChar char="Ø"/>
              <a:defRPr sz="2800" b="0">
                <a:latin typeface="+mn-lt"/>
                <a:ea typeface="+mn-ea"/>
              </a:defRPr>
            </a:lvl1pPr>
            <a:lvl2pPr marL="800100" lvl="1" indent="-342900" algn="l" eaLnBrk="0" hangingPunct="0">
              <a:spcBef>
                <a:spcPct val="25000"/>
              </a:spcBef>
              <a:buClrTx/>
              <a:buFont typeface="Arial" panose="020B0604020202020204" pitchFamily="34" charset="0"/>
              <a:buChar char="•"/>
              <a:defRPr sz="2600" b="0">
                <a:latin typeface="+mn-lt"/>
                <a:ea typeface="+mn-ea"/>
              </a:defRPr>
            </a:lvl2pPr>
            <a:lvl3pPr marL="1143000" indent="-228600" algn="l" eaLnBrk="0" hangingPunct="0">
              <a:spcBef>
                <a:spcPct val="25000"/>
              </a:spcBef>
              <a:buClrTx/>
              <a:buFont typeface="Wingdings" panose="05000000000000000000" pitchFamily="2" charset="2"/>
              <a:buChar char="§"/>
              <a:defRPr b="0">
                <a:latin typeface="+mn-lt"/>
                <a:ea typeface="+mn-ea"/>
              </a:defRPr>
            </a:lvl3pPr>
            <a:lvl4pPr marL="1600200" indent="-228600" algn="l" eaLnBrk="0" hangingPunct="0">
              <a:spcBef>
                <a:spcPct val="25000"/>
              </a:spcBef>
              <a:buClr>
                <a:schemeClr val="bg1"/>
              </a:buClr>
              <a:buFont typeface="Wingdings" panose="05000000000000000000" pitchFamily="2" charset="2"/>
              <a:buChar char="ü"/>
              <a:defRPr sz="2000" b="0">
                <a:latin typeface="+mn-lt"/>
                <a:ea typeface="+mn-ea"/>
              </a:defRPr>
            </a:lvl4pPr>
            <a:lvl5pPr marL="2057400" indent="-228600" algn="l" eaLnBrk="0" hangingPunct="0">
              <a:spcBef>
                <a:spcPct val="25000"/>
              </a:spcBef>
              <a:buClr>
                <a:schemeClr val="bg1"/>
              </a:buClr>
              <a:buFont typeface="Wingdings" panose="05000000000000000000" pitchFamily="2" charset="2"/>
              <a:buChar char="§"/>
              <a:defRPr sz="2000">
                <a:solidFill>
                  <a:schemeClr val="bg1"/>
                </a:solidFill>
                <a:latin typeface="+mn-lt"/>
                <a:ea typeface="+mn-ea"/>
              </a:defRPr>
            </a:lvl5pPr>
            <a:lvl6pPr marL="2514600" indent="-228600" eaLnBrk="0" fontAlgn="base" hangingPunct="0">
              <a:spcBef>
                <a:spcPct val="25000"/>
              </a:spcBef>
              <a:spcAft>
                <a:spcPct val="0"/>
              </a:spcAft>
              <a:buChar char="»"/>
              <a:defRPr sz="2000">
                <a:latin typeface="+mn-lt"/>
                <a:ea typeface="+mn-ea"/>
              </a:defRPr>
            </a:lvl6pPr>
            <a:lvl7pPr marL="2971800" indent="-228600" eaLnBrk="0" fontAlgn="base" hangingPunct="0">
              <a:spcBef>
                <a:spcPct val="25000"/>
              </a:spcBef>
              <a:spcAft>
                <a:spcPct val="0"/>
              </a:spcAft>
              <a:buChar char="»"/>
              <a:defRPr sz="2000">
                <a:latin typeface="+mn-lt"/>
                <a:ea typeface="+mn-ea"/>
              </a:defRPr>
            </a:lvl7pPr>
            <a:lvl8pPr marL="3429000" indent="-228600" eaLnBrk="0" fontAlgn="base" hangingPunct="0">
              <a:spcBef>
                <a:spcPct val="25000"/>
              </a:spcBef>
              <a:spcAft>
                <a:spcPct val="0"/>
              </a:spcAft>
              <a:buChar char="»"/>
              <a:defRPr sz="2000">
                <a:latin typeface="+mn-lt"/>
                <a:ea typeface="+mn-ea"/>
              </a:defRPr>
            </a:lvl8pPr>
            <a:lvl9pPr marL="3886200" indent="-228600" eaLnBrk="0" fontAlgn="base" hangingPunct="0">
              <a:spcBef>
                <a:spcPct val="25000"/>
              </a:spcBef>
              <a:spcAft>
                <a:spcPct val="0"/>
              </a:spcAft>
              <a:buChar char="»"/>
              <a:defRPr sz="2000">
                <a:latin typeface="+mn-lt"/>
                <a:ea typeface="+mn-ea"/>
              </a:defRPr>
            </a:lvl9pPr>
          </a:lstStyle>
          <a:p>
            <a:pPr>
              <a:spcBef>
                <a:spcPts val="300"/>
              </a:spcBef>
            </a:pPr>
            <a:r>
              <a:rPr lang="en-US" altLang="en-US" dirty="0"/>
              <a:t>Female system consists of:</a:t>
            </a:r>
          </a:p>
          <a:p>
            <a:pPr lvl="1">
              <a:spcBef>
                <a:spcPts val="300"/>
              </a:spcBef>
            </a:pPr>
            <a:r>
              <a:rPr lang="en-US" altLang="en-US" dirty="0"/>
              <a:t>Ovaries</a:t>
            </a:r>
          </a:p>
          <a:p>
            <a:pPr lvl="1">
              <a:spcBef>
                <a:spcPts val="300"/>
              </a:spcBef>
            </a:pPr>
            <a:r>
              <a:rPr lang="en-US" altLang="en-US" dirty="0"/>
              <a:t>Fallopian tubes</a:t>
            </a:r>
          </a:p>
          <a:p>
            <a:pPr lvl="1">
              <a:spcBef>
                <a:spcPts val="300"/>
              </a:spcBef>
            </a:pPr>
            <a:r>
              <a:rPr lang="en-US" altLang="en-US" dirty="0"/>
              <a:t>Uterus </a:t>
            </a:r>
          </a:p>
          <a:p>
            <a:pPr lvl="1">
              <a:spcBef>
                <a:spcPts val="300"/>
              </a:spcBef>
            </a:pPr>
            <a:r>
              <a:rPr lang="en-US" altLang="en-US" dirty="0"/>
              <a:t>Cervix</a:t>
            </a:r>
          </a:p>
          <a:p>
            <a:pPr lvl="1">
              <a:spcBef>
                <a:spcPts val="300"/>
              </a:spcBef>
            </a:pPr>
            <a:r>
              <a:rPr lang="en-US" altLang="en-US" dirty="0"/>
              <a:t>Vagina</a:t>
            </a:r>
          </a:p>
        </p:txBody>
      </p:sp>
      <p:sp>
        <p:nvSpPr>
          <p:cNvPr id="125957" name="Content Placeholder 2"/>
          <p:cNvSpPr txBox="1">
            <a:spLocks/>
          </p:cNvSpPr>
          <p:nvPr/>
        </p:nvSpPr>
        <p:spPr bwMode="auto">
          <a:xfrm>
            <a:off x="782638" y="1564797"/>
            <a:ext cx="7770812" cy="812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txBody>
          <a:bodyPr vert="horz" wrap="square" lIns="228600" tIns="182880" rIns="91440" bIns="91440" numCol="1" anchor="t" anchorCtr="0" compatLnSpc="1">
            <a:prstTxWarp prst="textNoShape">
              <a:avLst/>
            </a:prstTxWarp>
          </a:bodyPr>
          <a:lstStyle>
            <a:lvl1pPr marL="342900" indent="-342900" algn="l" eaLnBrk="0" hangingPunct="0">
              <a:spcBef>
                <a:spcPct val="50000"/>
              </a:spcBef>
              <a:buClrTx/>
              <a:buFont typeface="Wingdings" panose="05000000000000000000" pitchFamily="2" charset="2"/>
              <a:buChar char="Ø"/>
              <a:defRPr sz="2800" b="0">
                <a:latin typeface="+mn-lt"/>
                <a:ea typeface="+mn-ea"/>
              </a:defRPr>
            </a:lvl1pPr>
            <a:lvl2pPr marL="800100" lvl="1" indent="-342900" algn="l" eaLnBrk="0" hangingPunct="0">
              <a:spcBef>
                <a:spcPct val="25000"/>
              </a:spcBef>
              <a:buClrTx/>
              <a:buFont typeface="Arial" panose="020B0604020202020204" pitchFamily="34" charset="0"/>
              <a:buChar char="•"/>
              <a:defRPr sz="2600" b="0">
                <a:latin typeface="+mn-lt"/>
                <a:ea typeface="+mn-ea"/>
              </a:defRPr>
            </a:lvl2pPr>
            <a:lvl3pPr marL="1143000" indent="-228600" algn="l" eaLnBrk="0" hangingPunct="0">
              <a:spcBef>
                <a:spcPct val="25000"/>
              </a:spcBef>
              <a:buClrTx/>
              <a:buFont typeface="Wingdings" panose="05000000000000000000" pitchFamily="2" charset="2"/>
              <a:buChar char="§"/>
              <a:defRPr b="0">
                <a:latin typeface="+mn-lt"/>
                <a:ea typeface="+mn-ea"/>
              </a:defRPr>
            </a:lvl3pPr>
            <a:lvl4pPr marL="1600200" indent="-228600" algn="l" eaLnBrk="0" hangingPunct="0">
              <a:spcBef>
                <a:spcPct val="25000"/>
              </a:spcBef>
              <a:buClr>
                <a:schemeClr val="bg1"/>
              </a:buClr>
              <a:buFont typeface="Wingdings" panose="05000000000000000000" pitchFamily="2" charset="2"/>
              <a:buChar char="ü"/>
              <a:defRPr sz="2000" b="0">
                <a:latin typeface="+mn-lt"/>
                <a:ea typeface="+mn-ea"/>
              </a:defRPr>
            </a:lvl4pPr>
            <a:lvl5pPr marL="2057400" indent="-228600" algn="l" eaLnBrk="0" hangingPunct="0">
              <a:spcBef>
                <a:spcPct val="25000"/>
              </a:spcBef>
              <a:buClr>
                <a:schemeClr val="bg1"/>
              </a:buClr>
              <a:buFont typeface="Wingdings" panose="05000000000000000000" pitchFamily="2" charset="2"/>
              <a:buChar char="§"/>
              <a:defRPr sz="2000">
                <a:solidFill>
                  <a:schemeClr val="bg1"/>
                </a:solidFill>
                <a:latin typeface="+mn-lt"/>
                <a:ea typeface="+mn-ea"/>
              </a:defRPr>
            </a:lvl5pPr>
            <a:lvl6pPr marL="2514600" indent="-228600" eaLnBrk="0" fontAlgn="base" hangingPunct="0">
              <a:spcBef>
                <a:spcPct val="25000"/>
              </a:spcBef>
              <a:spcAft>
                <a:spcPct val="0"/>
              </a:spcAft>
              <a:buChar char="»"/>
              <a:defRPr sz="2000">
                <a:latin typeface="+mn-lt"/>
                <a:ea typeface="+mn-ea"/>
              </a:defRPr>
            </a:lvl6pPr>
            <a:lvl7pPr marL="2971800" indent="-228600" eaLnBrk="0" fontAlgn="base" hangingPunct="0">
              <a:spcBef>
                <a:spcPct val="25000"/>
              </a:spcBef>
              <a:spcAft>
                <a:spcPct val="0"/>
              </a:spcAft>
              <a:buChar char="»"/>
              <a:defRPr sz="2000">
                <a:latin typeface="+mn-lt"/>
                <a:ea typeface="+mn-ea"/>
              </a:defRPr>
            </a:lvl7pPr>
            <a:lvl8pPr marL="3429000" indent="-228600" eaLnBrk="0" fontAlgn="base" hangingPunct="0">
              <a:spcBef>
                <a:spcPct val="25000"/>
              </a:spcBef>
              <a:spcAft>
                <a:spcPct val="0"/>
              </a:spcAft>
              <a:buChar char="»"/>
              <a:defRPr sz="2000">
                <a:latin typeface="+mn-lt"/>
                <a:ea typeface="+mn-ea"/>
              </a:defRPr>
            </a:lvl8pPr>
            <a:lvl9pPr marL="3886200" indent="-228600" eaLnBrk="0" fontAlgn="base" hangingPunct="0">
              <a:spcBef>
                <a:spcPct val="25000"/>
              </a:spcBef>
              <a:spcAft>
                <a:spcPct val="0"/>
              </a:spcAft>
              <a:buChar char="»"/>
              <a:defRPr sz="2000">
                <a:latin typeface="+mn-lt"/>
                <a:ea typeface="+mn-ea"/>
              </a:defRPr>
            </a:lvl9pPr>
          </a:lstStyle>
          <a:p>
            <a:pPr marL="0" indent="0" algn="ctr">
              <a:buNone/>
            </a:pPr>
            <a:r>
              <a:rPr lang="en-US" altLang="en-US" dirty="0"/>
              <a:t>Controls reproductive processes</a:t>
            </a:r>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73</a:t>
            </a:fld>
            <a:endParaRPr lang="en-US" dirty="0"/>
          </a:p>
        </p:txBody>
      </p:sp>
    </p:spTree>
    <p:extLst>
      <p:ext uri="{BB962C8B-B14F-4D97-AF65-F5344CB8AC3E}">
        <p14:creationId xmlns:p14="http://schemas.microsoft.com/office/powerpoint/2010/main" val="36000268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p:cNvSpPr>
            <a:spLocks noChangeArrowheads="1"/>
          </p:cNvSpPr>
          <p:nvPr/>
        </p:nvSpPr>
        <p:spPr bwMode="auto">
          <a:xfrm>
            <a:off x="376238" y="1268962"/>
            <a:ext cx="8478837" cy="4982547"/>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endParaRPr lang="en-US" altLang="en-US" sz="2400">
              <a:latin typeface="Times New Roman" pitchFamily="18" charset="0"/>
            </a:endParaRPr>
          </a:p>
        </p:txBody>
      </p:sp>
      <p:pic>
        <p:nvPicPr>
          <p:cNvPr id="126979" name="Picture 4" descr="78286_CH05_FIG4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0933" y="1387475"/>
            <a:ext cx="8089447" cy="476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altLang="en-US" dirty="0" smtClean="0"/>
              <a:t>Male  Reproductive System</a:t>
            </a:r>
            <a:endParaRPr lang="en-US" dirty="0"/>
          </a:p>
        </p:txBody>
      </p:sp>
      <p:sp>
        <p:nvSpPr>
          <p:cNvPr id="2" name="Slide Number Placeholder 1"/>
          <p:cNvSpPr>
            <a:spLocks noGrp="1"/>
          </p:cNvSpPr>
          <p:nvPr>
            <p:ph type="sldNum" sz="quarter" idx="4"/>
          </p:nvPr>
        </p:nvSpPr>
        <p:spPr/>
        <p:txBody>
          <a:bodyPr/>
          <a:lstStyle/>
          <a:p>
            <a:fld id="{7934EB4C-221A-437D-9B9D-B7EF4B61892B}" type="slidenum">
              <a:rPr lang="en-US" smtClean="0"/>
              <a:pPr/>
              <a:t>74</a:t>
            </a:fld>
            <a:endParaRPr lang="en-US" dirty="0"/>
          </a:p>
        </p:txBody>
      </p:sp>
    </p:spTree>
    <p:extLst>
      <p:ext uri="{BB962C8B-B14F-4D97-AF65-F5344CB8AC3E}">
        <p14:creationId xmlns:p14="http://schemas.microsoft.com/office/powerpoint/2010/main" val="9124018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5"/>
          <p:cNvSpPr>
            <a:spLocks noChangeArrowheads="1"/>
          </p:cNvSpPr>
          <p:nvPr/>
        </p:nvSpPr>
        <p:spPr bwMode="auto">
          <a:xfrm>
            <a:off x="376238" y="1539875"/>
            <a:ext cx="8478837" cy="4529138"/>
          </a:xfrm>
          <a:prstGeom prst="rect">
            <a:avLst/>
          </a:prstGeom>
          <a:solidFill>
            <a:schemeClr val="bg1"/>
          </a:solidFill>
          <a:ln w="38100">
            <a:solidFill>
              <a:srgbClr val="FF0000"/>
            </a:solidFill>
            <a:miter lim="800000"/>
            <a:headEnd/>
            <a:tailEnd/>
          </a:ln>
        </p:spPr>
        <p:txBody>
          <a:bodyPr wrap="none" anchor="ct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endParaRPr lang="en-US" altLang="en-US" sz="2400">
              <a:latin typeface="Times New Roman" pitchFamily="18" charset="0"/>
            </a:endParaRPr>
          </a:p>
        </p:txBody>
      </p:sp>
      <p:pic>
        <p:nvPicPr>
          <p:cNvPr id="128003" name="Picture 4" descr="78286_CH05_FIG4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2079625"/>
            <a:ext cx="784860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altLang="en-US" dirty="0" smtClean="0"/>
              <a:t>Female Reproductive System</a:t>
            </a:r>
            <a:endParaRPr lang="en-US" altLang="en-US" dirty="0"/>
          </a:p>
        </p:txBody>
      </p:sp>
      <p:sp>
        <p:nvSpPr>
          <p:cNvPr id="2" name="Slide Number Placeholder 1"/>
          <p:cNvSpPr>
            <a:spLocks noGrp="1"/>
          </p:cNvSpPr>
          <p:nvPr>
            <p:ph type="sldNum" sz="quarter" idx="4"/>
          </p:nvPr>
        </p:nvSpPr>
        <p:spPr/>
        <p:txBody>
          <a:bodyPr/>
          <a:lstStyle/>
          <a:p>
            <a:fld id="{7934EB4C-221A-437D-9B9D-B7EF4B61892B}" type="slidenum">
              <a:rPr lang="en-US" smtClean="0"/>
              <a:pPr/>
              <a:t>75</a:t>
            </a:fld>
            <a:endParaRPr lang="en-US" dirty="0"/>
          </a:p>
        </p:txBody>
      </p:sp>
    </p:spTree>
    <p:extLst>
      <p:ext uri="{BB962C8B-B14F-4D97-AF65-F5344CB8AC3E}">
        <p14:creationId xmlns:p14="http://schemas.microsoft.com/office/powerpoint/2010/main" val="25556032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you didn't want to ask….</a:t>
            </a:r>
            <a:endParaRPr lang="en-US" dirty="0"/>
          </a:p>
        </p:txBody>
      </p:sp>
      <p:pic>
        <p:nvPicPr>
          <p:cNvPr id="129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1935163"/>
            <a:ext cx="4768850" cy="310515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00FFFF">
                    <a:alpha val="27058"/>
                  </a:srgbClr>
                </a:solidFill>
              </a14:hiddenFill>
            </a:ext>
          </a:extLst>
        </p:spPr>
      </p:pic>
      <p:pic>
        <p:nvPicPr>
          <p:cNvPr id="129032" name="Picture 9" descr="http://www.vascenter.com/images/vasprocedure_i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188" y="1935163"/>
            <a:ext cx="3081337" cy="310515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76</a:t>
            </a:fld>
            <a:endParaRPr lang="en-US" dirty="0"/>
          </a:p>
        </p:txBody>
      </p:sp>
    </p:spTree>
    <p:extLst>
      <p:ext uri="{BB962C8B-B14F-4D97-AF65-F5344CB8AC3E}">
        <p14:creationId xmlns:p14="http://schemas.microsoft.com/office/powerpoint/2010/main" val="616713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The Lymphatic System</a:t>
            </a:r>
            <a:endParaRPr lang="en-US" altLang="en-US"/>
          </a:p>
        </p:txBody>
      </p:sp>
      <p:sp>
        <p:nvSpPr>
          <p:cNvPr id="69635" name="Content Placeholder 2"/>
          <p:cNvSpPr>
            <a:spLocks noGrp="1"/>
          </p:cNvSpPr>
          <p:nvPr>
            <p:ph idx="1"/>
          </p:nvPr>
        </p:nvSpPr>
        <p:spPr/>
        <p:txBody>
          <a:bodyPr/>
          <a:lstStyle/>
          <a:p>
            <a:r>
              <a:rPr lang="en-US" altLang="en-US" smtClean="0"/>
              <a:t>Supports the circulatory system and immune system</a:t>
            </a:r>
          </a:p>
          <a:p>
            <a:r>
              <a:rPr lang="en-US" altLang="en-US" smtClean="0"/>
              <a:t>Lymph is a thin, straw-colored fluid that carries oxygen and nutrients to cells and waste products away.</a:t>
            </a:r>
          </a:p>
          <a:p>
            <a:r>
              <a:rPr lang="en-US" altLang="en-US" smtClean="0"/>
              <a:t>Helps to rid the body of toxins and other harmful materials</a:t>
            </a:r>
            <a:endParaRPr lang="en-US" altLang="en-US"/>
          </a:p>
        </p:txBody>
      </p:sp>
      <p:sp>
        <p:nvSpPr>
          <p:cNvPr id="2" name="Slide Number Placeholder 1"/>
          <p:cNvSpPr>
            <a:spLocks noGrp="1"/>
          </p:cNvSpPr>
          <p:nvPr>
            <p:ph type="sldNum" sz="quarter" idx="4"/>
          </p:nvPr>
        </p:nvSpPr>
        <p:spPr/>
        <p:txBody>
          <a:bodyPr/>
          <a:lstStyle/>
          <a:p>
            <a:fld id="{7934EB4C-221A-437D-9B9D-B7EF4B61892B}" type="slidenum">
              <a:rPr lang="en-US" smtClean="0"/>
              <a:pPr/>
              <a:t>77</a:t>
            </a:fld>
            <a:endParaRPr lang="en-US" dirty="0"/>
          </a:p>
        </p:txBody>
      </p:sp>
    </p:spTree>
    <p:extLst>
      <p:ext uri="{BB962C8B-B14F-4D97-AF65-F5344CB8AC3E}">
        <p14:creationId xmlns:p14="http://schemas.microsoft.com/office/powerpoint/2010/main" val="34759879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The Endocrine System: Anatomy and Physiology</a:t>
            </a:r>
            <a:endParaRPr lang="en-US" altLang="en-US" dirty="0"/>
          </a:p>
        </p:txBody>
      </p:sp>
      <p:sp>
        <p:nvSpPr>
          <p:cNvPr id="70659" name="Content Placeholder 2"/>
          <p:cNvSpPr>
            <a:spLocks noGrp="1"/>
          </p:cNvSpPr>
          <p:nvPr>
            <p:ph type="body" idx="1"/>
          </p:nvPr>
        </p:nvSpPr>
        <p:spPr/>
        <p:txBody>
          <a:bodyPr/>
          <a:lstStyle/>
          <a:p>
            <a:r>
              <a:rPr lang="en-US" altLang="en-US" smtClean="0"/>
              <a:t>Complex message and control system </a:t>
            </a:r>
          </a:p>
          <a:p>
            <a:r>
              <a:rPr lang="en-US" altLang="en-US" smtClean="0"/>
              <a:t>Integrates many body functions</a:t>
            </a:r>
          </a:p>
          <a:p>
            <a:r>
              <a:rPr lang="en-US" altLang="en-US" smtClean="0"/>
              <a:t>Hormones are released directly into the bloodstream.</a:t>
            </a:r>
          </a:p>
          <a:p>
            <a:r>
              <a:rPr lang="en-US" altLang="en-US" smtClean="0"/>
              <a:t>Each hormone has a specific effect on some organ, tissue, or process.</a:t>
            </a:r>
          </a:p>
          <a:p>
            <a:endParaRPr lang="en-US" altLang="en-US"/>
          </a:p>
        </p:txBody>
      </p:sp>
      <p:sp>
        <p:nvSpPr>
          <p:cNvPr id="2" name="Slide Number Placeholder 1"/>
          <p:cNvSpPr>
            <a:spLocks noGrp="1"/>
          </p:cNvSpPr>
          <p:nvPr>
            <p:ph type="sldNum" sz="quarter" idx="4"/>
          </p:nvPr>
        </p:nvSpPr>
        <p:spPr/>
        <p:txBody>
          <a:bodyPr/>
          <a:lstStyle/>
          <a:p>
            <a:fld id="{7934EB4C-221A-437D-9B9D-B7EF4B61892B}" type="slidenum">
              <a:rPr lang="en-US" smtClean="0"/>
              <a:pPr/>
              <a:t>78</a:t>
            </a:fld>
            <a:endParaRPr lang="en-US" dirty="0"/>
          </a:p>
        </p:txBody>
      </p:sp>
    </p:spTree>
    <p:extLst>
      <p:ext uri="{BB962C8B-B14F-4D97-AF65-F5344CB8AC3E}">
        <p14:creationId xmlns:p14="http://schemas.microsoft.com/office/powerpoint/2010/main" val="38740170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smtClean="0"/>
              <a:t>The Endocrine System: </a:t>
            </a:r>
            <a:br>
              <a:rPr lang="en-US" altLang="en-US" smtClean="0"/>
            </a:br>
            <a:r>
              <a:rPr lang="en-US" altLang="en-US" smtClean="0"/>
              <a:t>Anatomy and Physiology</a:t>
            </a:r>
          </a:p>
        </p:txBody>
      </p:sp>
      <p:sp>
        <p:nvSpPr>
          <p:cNvPr id="120835" name="Content Placeholder 2"/>
          <p:cNvSpPr>
            <a:spLocks noGrp="1"/>
          </p:cNvSpPr>
          <p:nvPr>
            <p:ph idx="1"/>
          </p:nvPr>
        </p:nvSpPr>
        <p:spPr>
          <a:xfrm>
            <a:off x="4305300" y="1447800"/>
            <a:ext cx="4667250" cy="4800600"/>
          </a:xfrm>
        </p:spPr>
        <p:txBody>
          <a:bodyPr/>
          <a:lstStyle/>
          <a:p>
            <a:pPr>
              <a:spcBef>
                <a:spcPts val="300"/>
              </a:spcBef>
            </a:pPr>
            <a:r>
              <a:rPr lang="en-US" altLang="en-US" dirty="0" smtClean="0"/>
              <a:t>Complex message and control system </a:t>
            </a:r>
          </a:p>
          <a:p>
            <a:pPr>
              <a:spcBef>
                <a:spcPts val="300"/>
              </a:spcBef>
            </a:pPr>
            <a:r>
              <a:rPr lang="en-US" altLang="en-US" dirty="0" smtClean="0"/>
              <a:t>Integrates many body functions</a:t>
            </a:r>
          </a:p>
          <a:p>
            <a:pPr>
              <a:spcBef>
                <a:spcPts val="300"/>
              </a:spcBef>
            </a:pPr>
            <a:r>
              <a:rPr lang="en-US" altLang="en-US" dirty="0" smtClean="0"/>
              <a:t>Hormones are released directly into bloodstream.</a:t>
            </a:r>
          </a:p>
          <a:p>
            <a:pPr lvl="1">
              <a:spcBef>
                <a:spcPts val="300"/>
              </a:spcBef>
            </a:pPr>
            <a:r>
              <a:rPr lang="en-US" altLang="en-US" dirty="0" smtClean="0"/>
              <a:t>Examples: epinephrine, norepinephrine, insulin</a:t>
            </a:r>
          </a:p>
          <a:p>
            <a:pPr>
              <a:spcBef>
                <a:spcPts val="300"/>
              </a:spcBef>
            </a:pPr>
            <a:r>
              <a:rPr lang="en-US" altLang="en-US" dirty="0" smtClean="0"/>
              <a:t>Controls release of hormones in the body</a:t>
            </a:r>
          </a:p>
          <a:p>
            <a:pPr lvl="1">
              <a:spcBef>
                <a:spcPts val="300"/>
              </a:spcBef>
            </a:pPr>
            <a:endParaRPr lang="en-US" altLang="en-US" dirty="0" smtClean="0"/>
          </a:p>
        </p:txBody>
      </p:sp>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79</a:t>
            </a:fld>
            <a:endParaRPr lang="en-US" dirty="0"/>
          </a:p>
        </p:txBody>
      </p:sp>
      <p:pic>
        <p:nvPicPr>
          <p:cNvPr id="120836" name="Picture 6" descr="78286_CH05_FIG43"/>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36525" y="1631950"/>
            <a:ext cx="3949700" cy="5110163"/>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34112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howe0212\Documents\Mistovich\Mistovich PU jpg\IMAGES-FINAL_M04\fig04_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893763"/>
            <a:ext cx="6508750" cy="55419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699" name="Title 3"/>
          <p:cNvSpPr>
            <a:spLocks noGrp="1"/>
          </p:cNvSpPr>
          <p:nvPr>
            <p:ph type="title"/>
          </p:nvPr>
        </p:nvSpPr>
        <p:spPr/>
        <p:txBody>
          <a:bodyPr/>
          <a:lstStyle/>
          <a:p>
            <a:r>
              <a:rPr lang="en-US" altLang="en-US" smtClean="0"/>
              <a:t>Chest Landmarks</a:t>
            </a:r>
          </a:p>
        </p:txBody>
      </p:sp>
      <p:sp>
        <p:nvSpPr>
          <p:cNvPr id="6" name="Slide Number Placeholder 5"/>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8</a:t>
            </a:fld>
            <a:endParaRPr lang="en-US"/>
          </a:p>
        </p:txBody>
      </p:sp>
    </p:spTree>
    <p:extLst>
      <p:ext uri="{BB962C8B-B14F-4D97-AF65-F5344CB8AC3E}">
        <p14:creationId xmlns:p14="http://schemas.microsoft.com/office/powerpoint/2010/main" val="40626650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dirty="0" smtClean="0"/>
              <a:t>Life Support Chain</a:t>
            </a:r>
            <a:endParaRPr lang="en-US" altLang="en-US" dirty="0"/>
          </a:p>
        </p:txBody>
      </p:sp>
      <p:sp>
        <p:nvSpPr>
          <p:cNvPr id="75779" name="Content Placeholder 2"/>
          <p:cNvSpPr>
            <a:spLocks noGrp="1"/>
          </p:cNvSpPr>
          <p:nvPr>
            <p:ph type="body" idx="1"/>
          </p:nvPr>
        </p:nvSpPr>
        <p:spPr/>
        <p:txBody>
          <a:bodyPr/>
          <a:lstStyle/>
          <a:p>
            <a:r>
              <a:rPr lang="en-US" altLang="en-US" smtClean="0"/>
              <a:t>All cells in body require oxygen, nutrients, and removal of waste.</a:t>
            </a:r>
          </a:p>
          <a:p>
            <a:r>
              <a:rPr lang="en-US" altLang="en-US" smtClean="0"/>
              <a:t>The respiratory and circulatory systems are the carriers of these supplies and wastes.</a:t>
            </a:r>
          </a:p>
          <a:p>
            <a:r>
              <a:rPr lang="en-US" altLang="en-US" smtClean="0"/>
              <a:t>If interference occurs, cells become damaged and die.</a:t>
            </a:r>
            <a:endParaRPr lang="en-US" altLang="en-US"/>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80</a:t>
            </a:fld>
            <a:endParaRPr lang="en-US" dirty="0"/>
          </a:p>
        </p:txBody>
      </p:sp>
    </p:spTree>
    <p:extLst>
      <p:ext uri="{BB962C8B-B14F-4D97-AF65-F5344CB8AC3E}">
        <p14:creationId xmlns:p14="http://schemas.microsoft.com/office/powerpoint/2010/main" val="2540319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Life Support Chain</a:t>
            </a:r>
            <a:endParaRPr lang="en-US" altLang="en-US" dirty="0"/>
          </a:p>
        </p:txBody>
      </p:sp>
      <p:sp>
        <p:nvSpPr>
          <p:cNvPr id="3" name="Content Placeholder 2"/>
          <p:cNvSpPr>
            <a:spLocks noGrp="1"/>
          </p:cNvSpPr>
          <p:nvPr>
            <p:ph idx="1"/>
          </p:nvPr>
        </p:nvSpPr>
        <p:spPr/>
        <p:txBody>
          <a:bodyPr/>
          <a:lstStyle/>
          <a:p>
            <a:r>
              <a:rPr lang="en-US" altLang="en-US" dirty="0" smtClean="0"/>
              <a:t>Cells use oxygen to turn nutrients into chemical energy through metabolism.</a:t>
            </a:r>
          </a:p>
          <a:p>
            <a:pPr lvl="1"/>
            <a:r>
              <a:rPr lang="en-US" altLang="en-US" dirty="0" smtClean="0"/>
              <a:t>Adenosine triphosphate (ATP) is used to store energy.</a:t>
            </a:r>
          </a:p>
          <a:p>
            <a:r>
              <a:rPr lang="en-US" altLang="en-US" dirty="0" smtClean="0"/>
              <a:t>Aerobic metabolism uses oxygen.</a:t>
            </a:r>
          </a:p>
          <a:p>
            <a:r>
              <a:rPr lang="en-US" altLang="en-US" dirty="0" smtClean="0"/>
              <a:t>Cells switch to anaerobic metabolism when oxygen is limited.</a:t>
            </a:r>
          </a:p>
          <a:p>
            <a:endParaRPr lang="en-IN" dirty="0"/>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81</a:t>
            </a:fld>
            <a:endParaRPr lang="en-US" dirty="0"/>
          </a:p>
        </p:txBody>
      </p:sp>
      <p:sp>
        <p:nvSpPr>
          <p:cNvPr id="4" name="TextBox 3"/>
          <p:cNvSpPr txBox="1"/>
          <p:nvPr/>
        </p:nvSpPr>
        <p:spPr>
          <a:xfrm>
            <a:off x="1159809" y="2786378"/>
            <a:ext cx="6780424" cy="2246769"/>
          </a:xfrm>
          <a:prstGeom prst="rect">
            <a:avLst/>
          </a:prstGeom>
          <a:solidFill>
            <a:schemeClr val="bg1"/>
          </a:solidFill>
          <a:ln w="38100">
            <a:solidFill>
              <a:srgbClr val="FF0000"/>
            </a:solidFill>
          </a:ln>
        </p:spPr>
        <p:txBody>
          <a:bodyPr wrap="square" rtlCol="0">
            <a:spAutoFit/>
          </a:bodyPr>
          <a:lstStyle/>
          <a:p>
            <a:pPr algn="l"/>
            <a:r>
              <a:rPr lang="en-US" altLang="en-US" sz="2800" b="1" u="sng" dirty="0">
                <a:latin typeface="+mj-lt"/>
              </a:rPr>
              <a:t>Aerobic</a:t>
            </a:r>
            <a:r>
              <a:rPr lang="en-US" altLang="en-US" sz="2800" dirty="0">
                <a:latin typeface="+mj-lt"/>
              </a:rPr>
              <a:t> </a:t>
            </a:r>
            <a:r>
              <a:rPr lang="en-US" altLang="en-US" sz="2800" dirty="0" smtClean="0">
                <a:latin typeface="+mj-lt"/>
              </a:rPr>
              <a:t>metabolism</a:t>
            </a:r>
            <a:r>
              <a:rPr lang="en-US" altLang="en-US" sz="2800" dirty="0">
                <a:latin typeface="+mj-lt"/>
              </a:rPr>
              <a:t>: </a:t>
            </a:r>
            <a:r>
              <a:rPr lang="en-US" sz="2800" dirty="0" smtClean="0">
                <a:latin typeface="+mj-lt"/>
              </a:rPr>
              <a:t>Body </a:t>
            </a:r>
            <a:r>
              <a:rPr lang="en-US" sz="2800" dirty="0">
                <a:latin typeface="+mj-lt"/>
              </a:rPr>
              <a:t>creates energy through the </a:t>
            </a:r>
            <a:r>
              <a:rPr lang="en-US" sz="2800" dirty="0" smtClean="0">
                <a:latin typeface="+mj-lt"/>
              </a:rPr>
              <a:t>combustion of </a:t>
            </a:r>
            <a:r>
              <a:rPr lang="en-US" sz="2800" dirty="0">
                <a:latin typeface="+mj-lt"/>
              </a:rPr>
              <a:t>carbohydrates, amino acids, and fats in the presence of oxygen. Produces heat, water and carbon dioxide as byproducts.</a:t>
            </a:r>
          </a:p>
        </p:txBody>
      </p:sp>
      <p:sp>
        <p:nvSpPr>
          <p:cNvPr id="6" name="TextBox 5"/>
          <p:cNvSpPr txBox="1"/>
          <p:nvPr/>
        </p:nvSpPr>
        <p:spPr>
          <a:xfrm>
            <a:off x="1107723" y="2338172"/>
            <a:ext cx="6884596" cy="2677656"/>
          </a:xfrm>
          <a:prstGeom prst="rect">
            <a:avLst/>
          </a:prstGeom>
          <a:solidFill>
            <a:schemeClr val="bg1"/>
          </a:solidFill>
          <a:ln w="38100">
            <a:solidFill>
              <a:srgbClr val="C00000"/>
            </a:solidFill>
          </a:ln>
        </p:spPr>
        <p:txBody>
          <a:bodyPr wrap="square" rtlCol="0">
            <a:spAutoFit/>
          </a:bodyPr>
          <a:lstStyle/>
          <a:p>
            <a:pPr algn="l"/>
            <a:r>
              <a:rPr lang="en-US" altLang="en-US" sz="2800" b="1" u="sng" dirty="0">
                <a:latin typeface="+mj-lt"/>
              </a:rPr>
              <a:t>Anaerobic</a:t>
            </a:r>
            <a:r>
              <a:rPr lang="en-US" altLang="en-US" sz="2800" b="1" dirty="0"/>
              <a:t> </a:t>
            </a:r>
            <a:r>
              <a:rPr lang="en-US" altLang="en-US" sz="2800" dirty="0" smtClean="0">
                <a:latin typeface="+mj-lt"/>
              </a:rPr>
              <a:t>metabolism:  </a:t>
            </a:r>
            <a:r>
              <a:rPr lang="en-US" sz="2800" dirty="0" smtClean="0">
                <a:latin typeface="+mj-lt"/>
              </a:rPr>
              <a:t>Body </a:t>
            </a:r>
            <a:r>
              <a:rPr lang="en-US" sz="2800" dirty="0">
                <a:latin typeface="+mj-lt"/>
              </a:rPr>
              <a:t>creates energy through the combustion o</a:t>
            </a:r>
            <a:r>
              <a:rPr lang="en-US" sz="2800" dirty="0" smtClean="0">
                <a:latin typeface="+mj-lt"/>
              </a:rPr>
              <a:t>f </a:t>
            </a:r>
            <a:r>
              <a:rPr lang="en-US" sz="2800" dirty="0" err="1" smtClean="0">
                <a:latin typeface="+mj-lt"/>
              </a:rPr>
              <a:t>Gloucose</a:t>
            </a:r>
            <a:r>
              <a:rPr lang="en-US" sz="2800" dirty="0" smtClean="0">
                <a:latin typeface="+mj-lt"/>
              </a:rPr>
              <a:t> </a:t>
            </a:r>
            <a:r>
              <a:rPr lang="en-US" sz="2800" b="1" u="sng" dirty="0">
                <a:solidFill>
                  <a:srgbClr val="FF0000"/>
                </a:solidFill>
                <a:latin typeface="+mj-lt"/>
              </a:rPr>
              <a:t>in the </a:t>
            </a:r>
            <a:r>
              <a:rPr lang="en-US" sz="2800" b="1" u="sng" dirty="0" smtClean="0">
                <a:solidFill>
                  <a:srgbClr val="FF0000"/>
                </a:solidFill>
                <a:latin typeface="+mj-lt"/>
              </a:rPr>
              <a:t>ABSENCE </a:t>
            </a:r>
            <a:r>
              <a:rPr lang="en-US" sz="2800" b="1" u="sng" dirty="0">
                <a:solidFill>
                  <a:srgbClr val="FF0000"/>
                </a:solidFill>
                <a:latin typeface="+mj-lt"/>
              </a:rPr>
              <a:t>of oxygen</a:t>
            </a:r>
            <a:r>
              <a:rPr lang="en-US" sz="2800" b="1" u="sng" dirty="0" smtClean="0">
                <a:solidFill>
                  <a:srgbClr val="FF0000"/>
                </a:solidFill>
                <a:latin typeface="+mj-lt"/>
              </a:rPr>
              <a:t>.</a:t>
            </a:r>
            <a:r>
              <a:rPr lang="en-US" sz="2800" b="1" dirty="0" smtClean="0">
                <a:solidFill>
                  <a:srgbClr val="FF0000"/>
                </a:solidFill>
                <a:latin typeface="+mj-lt"/>
              </a:rPr>
              <a:t>  </a:t>
            </a:r>
            <a:r>
              <a:rPr lang="en-US" sz="2800" dirty="0">
                <a:latin typeface="+mj-lt"/>
              </a:rPr>
              <a:t>Produces lactic acid as a byproduct.  Lactic acid builds up leads to fatigue and </a:t>
            </a:r>
            <a:r>
              <a:rPr lang="en-US" sz="2800" dirty="0" smtClean="0">
                <a:latin typeface="+mj-lt"/>
              </a:rPr>
              <a:t>more ….</a:t>
            </a:r>
            <a:endParaRPr lang="en-US" sz="2800" dirty="0">
              <a:latin typeface="+mj-lt"/>
            </a:endParaRPr>
          </a:p>
        </p:txBody>
      </p:sp>
    </p:spTree>
    <p:extLst>
      <p:ext uri="{BB962C8B-B14F-4D97-AF65-F5344CB8AC3E}">
        <p14:creationId xmlns:p14="http://schemas.microsoft.com/office/powerpoint/2010/main" val="270480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mtClean="0"/>
              <a:t>Pathophysiology</a:t>
            </a:r>
            <a:endParaRPr lang="en-US" altLang="en-US" dirty="0"/>
          </a:p>
        </p:txBody>
      </p:sp>
      <p:sp>
        <p:nvSpPr>
          <p:cNvPr id="77827" name="Content Placeholder 2"/>
          <p:cNvSpPr>
            <a:spLocks noGrp="1"/>
          </p:cNvSpPr>
          <p:nvPr>
            <p:ph type="body" idx="1"/>
          </p:nvPr>
        </p:nvSpPr>
        <p:spPr>
          <a:xfrm>
            <a:off x="685800" y="2524836"/>
            <a:ext cx="7772400" cy="3723564"/>
          </a:xfrm>
        </p:spPr>
        <p:txBody>
          <a:bodyPr/>
          <a:lstStyle/>
          <a:p>
            <a:pPr marL="0" indent="0">
              <a:buNone/>
            </a:pPr>
            <a:r>
              <a:rPr lang="en-US" altLang="en-US" dirty="0" smtClean="0"/>
              <a:t>The study of functional changes that occur when the body reacts to disease</a:t>
            </a:r>
          </a:p>
        </p:txBody>
      </p:sp>
      <p:sp>
        <p:nvSpPr>
          <p:cNvPr id="2" name="Slide Number Placeholder 1"/>
          <p:cNvSpPr>
            <a:spLocks noGrp="1"/>
          </p:cNvSpPr>
          <p:nvPr>
            <p:ph type="sldNum" sz="quarter" idx="4"/>
          </p:nvPr>
        </p:nvSpPr>
        <p:spPr/>
        <p:txBody>
          <a:bodyPr/>
          <a:lstStyle/>
          <a:p>
            <a:fld id="{7934EB4C-221A-437D-9B9D-B7EF4B61892B}" type="slidenum">
              <a:rPr lang="en-US" smtClean="0"/>
              <a:pPr/>
              <a:t>82</a:t>
            </a:fld>
            <a:endParaRPr lang="en-US" dirty="0"/>
          </a:p>
        </p:txBody>
      </p:sp>
    </p:spTree>
    <p:extLst>
      <p:ext uri="{BB962C8B-B14F-4D97-AF65-F5344CB8AC3E}">
        <p14:creationId xmlns:p14="http://schemas.microsoft.com/office/powerpoint/2010/main" val="31532450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mtClean="0"/>
              <a:t>Pathophysiology</a:t>
            </a:r>
            <a:endParaRPr lang="en-US" altLang="en-US" dirty="0"/>
          </a:p>
        </p:txBody>
      </p:sp>
      <p:sp>
        <p:nvSpPr>
          <p:cNvPr id="79875" name="Content Placeholder 2"/>
          <p:cNvSpPr>
            <a:spLocks noGrp="1"/>
          </p:cNvSpPr>
          <p:nvPr>
            <p:ph idx="1"/>
          </p:nvPr>
        </p:nvSpPr>
        <p:spPr>
          <a:xfrm>
            <a:off x="685800" y="2217760"/>
            <a:ext cx="7772400" cy="4016991"/>
          </a:xfrm>
        </p:spPr>
        <p:txBody>
          <a:bodyPr/>
          <a:lstStyle/>
          <a:p>
            <a:r>
              <a:rPr lang="en-US" altLang="en-US" dirty="0"/>
              <a:t>Respiratory compromise can lead to:</a:t>
            </a:r>
          </a:p>
          <a:p>
            <a:pPr lvl="1"/>
            <a:r>
              <a:rPr lang="en-US" altLang="en-US" dirty="0"/>
              <a:t>Hypoxia</a:t>
            </a:r>
          </a:p>
          <a:p>
            <a:pPr lvl="1"/>
            <a:r>
              <a:rPr lang="en-US" altLang="en-US" dirty="0"/>
              <a:t>Hypercarbia</a:t>
            </a:r>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83</a:t>
            </a:fld>
            <a:endParaRPr lang="en-US" dirty="0"/>
          </a:p>
        </p:txBody>
      </p:sp>
    </p:spTree>
    <p:extLst>
      <p:ext uri="{BB962C8B-B14F-4D97-AF65-F5344CB8AC3E}">
        <p14:creationId xmlns:p14="http://schemas.microsoft.com/office/powerpoint/2010/main" val="1041798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dirty="0" smtClean="0"/>
              <a:t>Pathophysiology</a:t>
            </a:r>
            <a:endParaRPr lang="en-US" altLang="en-US" dirty="0"/>
          </a:p>
        </p:txBody>
      </p:sp>
      <p:sp>
        <p:nvSpPr>
          <p:cNvPr id="78851" name="Content Placeholder 2"/>
          <p:cNvSpPr>
            <a:spLocks noGrp="1"/>
          </p:cNvSpPr>
          <p:nvPr>
            <p:ph idx="1"/>
          </p:nvPr>
        </p:nvSpPr>
        <p:spPr>
          <a:xfrm>
            <a:off x="685800" y="1447800"/>
            <a:ext cx="7973704" cy="4800600"/>
          </a:xfrm>
        </p:spPr>
        <p:txBody>
          <a:bodyPr/>
          <a:lstStyle/>
          <a:p>
            <a:r>
              <a:rPr lang="en-US" altLang="en-US" dirty="0" smtClean="0"/>
              <a:t>Factors that impair </a:t>
            </a:r>
            <a:r>
              <a:rPr lang="en-US" altLang="en-US" b="1" dirty="0" smtClean="0"/>
              <a:t>Ventilation</a:t>
            </a:r>
            <a:r>
              <a:rPr lang="en-US" altLang="en-US" dirty="0" smtClean="0"/>
              <a:t>:</a:t>
            </a:r>
          </a:p>
          <a:p>
            <a:pPr lvl="1"/>
            <a:r>
              <a:rPr lang="en-US" altLang="en-US" dirty="0" smtClean="0"/>
              <a:t>Blocked airway</a:t>
            </a:r>
          </a:p>
          <a:p>
            <a:pPr lvl="1"/>
            <a:r>
              <a:rPr lang="en-US" altLang="en-US" dirty="0" smtClean="0"/>
              <a:t>Impairment of the muscles of breathing</a:t>
            </a:r>
          </a:p>
          <a:p>
            <a:pPr lvl="1"/>
            <a:r>
              <a:rPr lang="en-US" altLang="en-US" dirty="0" smtClean="0"/>
              <a:t>Physiologic obstruction of the airway (asthma)</a:t>
            </a:r>
          </a:p>
          <a:p>
            <a:r>
              <a:rPr lang="en-US" altLang="en-US" dirty="0"/>
              <a:t>Factors that impair </a:t>
            </a:r>
            <a:r>
              <a:rPr lang="en-US" altLang="en-US" b="1" dirty="0" smtClean="0"/>
              <a:t>Respiration</a:t>
            </a:r>
            <a:r>
              <a:rPr lang="en-US" altLang="en-US" dirty="0"/>
              <a:t>:</a:t>
            </a:r>
          </a:p>
          <a:p>
            <a:pPr lvl="1"/>
            <a:r>
              <a:rPr lang="en-US" altLang="en-US" dirty="0"/>
              <a:t>Change in atmosphere</a:t>
            </a:r>
          </a:p>
          <a:p>
            <a:pPr lvl="1"/>
            <a:r>
              <a:rPr lang="en-US" altLang="en-US" dirty="0"/>
              <a:t>High altitudes</a:t>
            </a:r>
          </a:p>
          <a:p>
            <a:pPr lvl="1"/>
            <a:r>
              <a:rPr lang="en-US" altLang="en-US" dirty="0"/>
              <a:t>Impaired movement of the gas across the cell membrane</a:t>
            </a:r>
          </a:p>
          <a:p>
            <a:pPr lvl="1"/>
            <a:endParaRPr lang="en-US" altLang="en-US" dirty="0" smtClean="0"/>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84</a:t>
            </a:fld>
            <a:endParaRPr lang="en-US" dirty="0"/>
          </a:p>
        </p:txBody>
      </p:sp>
    </p:spTree>
    <p:extLst>
      <p:ext uri="{BB962C8B-B14F-4D97-AF65-F5344CB8AC3E}">
        <p14:creationId xmlns:p14="http://schemas.microsoft.com/office/powerpoint/2010/main" val="9715786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dirty="0" smtClean="0"/>
              <a:t>Pathophysiology</a:t>
            </a:r>
            <a:endParaRPr lang="en-US" altLang="en-US" dirty="0"/>
          </a:p>
        </p:txBody>
      </p:sp>
      <p:sp>
        <p:nvSpPr>
          <p:cNvPr id="80899" name="Content Placeholder 2"/>
          <p:cNvSpPr>
            <a:spLocks noGrp="1"/>
          </p:cNvSpPr>
          <p:nvPr>
            <p:ph idx="1"/>
          </p:nvPr>
        </p:nvSpPr>
        <p:spPr/>
        <p:txBody>
          <a:bodyPr/>
          <a:lstStyle/>
          <a:p>
            <a:r>
              <a:rPr lang="en-US" altLang="en-US" smtClean="0"/>
              <a:t>Effects of respiratory compromise on the body:</a:t>
            </a:r>
          </a:p>
          <a:p>
            <a:pPr lvl="1"/>
            <a:r>
              <a:rPr lang="en-US" altLang="en-US" smtClean="0"/>
              <a:t>Oxygen levels fall and carbon dioxide levels rise.</a:t>
            </a:r>
          </a:p>
          <a:p>
            <a:pPr lvl="1"/>
            <a:r>
              <a:rPr lang="en-US" altLang="en-US" smtClean="0"/>
              <a:t>Respiratory rate increases.</a:t>
            </a:r>
          </a:p>
          <a:p>
            <a:pPr lvl="1"/>
            <a:r>
              <a:rPr lang="en-US" altLang="en-US" smtClean="0"/>
              <a:t>Blood becomes more acidic.</a:t>
            </a:r>
          </a:p>
          <a:p>
            <a:pPr lvl="1"/>
            <a:r>
              <a:rPr lang="en-US" altLang="en-US" smtClean="0"/>
              <a:t>The brain sends commands to the body to breathe. </a:t>
            </a:r>
          </a:p>
          <a:p>
            <a:pPr lvl="1"/>
            <a:endParaRPr lang="en-US" altLang="en-US"/>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85</a:t>
            </a:fld>
            <a:endParaRPr lang="en-US" dirty="0"/>
          </a:p>
        </p:txBody>
      </p:sp>
    </p:spTree>
    <p:extLst>
      <p:ext uri="{BB962C8B-B14F-4D97-AF65-F5344CB8AC3E}">
        <p14:creationId xmlns:p14="http://schemas.microsoft.com/office/powerpoint/2010/main" val="38029004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dirty="0" smtClean="0"/>
              <a:t>Shock</a:t>
            </a:r>
            <a:endParaRPr lang="en-US" altLang="en-US" dirty="0"/>
          </a:p>
        </p:txBody>
      </p:sp>
      <p:sp>
        <p:nvSpPr>
          <p:cNvPr id="81923" name="Content Placeholder 2"/>
          <p:cNvSpPr>
            <a:spLocks noGrp="1"/>
          </p:cNvSpPr>
          <p:nvPr>
            <p:ph idx="1"/>
          </p:nvPr>
        </p:nvSpPr>
        <p:spPr>
          <a:xfrm>
            <a:off x="626480" y="1447800"/>
            <a:ext cx="7891041" cy="4800600"/>
          </a:xfrm>
        </p:spPr>
        <p:txBody>
          <a:bodyPr/>
          <a:lstStyle/>
          <a:p>
            <a:r>
              <a:rPr lang="en-US" b="1" dirty="0"/>
              <a:t>Shock</a:t>
            </a:r>
            <a:r>
              <a:rPr lang="en-US" dirty="0"/>
              <a:t> is the </a:t>
            </a:r>
            <a:r>
              <a:rPr lang="en-US" dirty="0" smtClean="0"/>
              <a:t>condition </a:t>
            </a:r>
            <a:r>
              <a:rPr lang="en-US" dirty="0"/>
              <a:t>of not enough blood flow to the tissues of the body </a:t>
            </a:r>
            <a:r>
              <a:rPr lang="en-US" dirty="0" smtClean="0"/>
              <a:t>as </a:t>
            </a:r>
            <a:r>
              <a:rPr lang="en-US" dirty="0"/>
              <a:t>a result of problems with the circulatory system. </a:t>
            </a:r>
            <a:endParaRPr lang="en-US" dirty="0" smtClean="0"/>
          </a:p>
          <a:p>
            <a:pPr lvl="1"/>
            <a:r>
              <a:rPr lang="en-US" dirty="0" smtClean="0"/>
              <a:t>Lack of </a:t>
            </a:r>
            <a:r>
              <a:rPr lang="en-US" b="1" dirty="0" smtClean="0"/>
              <a:t>Perfusion</a:t>
            </a:r>
          </a:p>
          <a:p>
            <a:r>
              <a:rPr lang="en-US" altLang="en-US" dirty="0" smtClean="0"/>
              <a:t>Categorized into several types depending on the cause</a:t>
            </a:r>
          </a:p>
          <a:p>
            <a:pPr lvl="1">
              <a:spcBef>
                <a:spcPts val="0"/>
              </a:spcBef>
            </a:pPr>
            <a:r>
              <a:rPr lang="en-US" sz="2300" b="1" dirty="0" smtClean="0"/>
              <a:t>Cardiogenic</a:t>
            </a:r>
            <a:r>
              <a:rPr lang="en-US" sz="2300" dirty="0" smtClean="0"/>
              <a:t>:    Due </a:t>
            </a:r>
            <a:r>
              <a:rPr lang="en-US" sz="2300" dirty="0"/>
              <a:t>to heart </a:t>
            </a:r>
            <a:r>
              <a:rPr lang="en-US" sz="2300" dirty="0" smtClean="0"/>
              <a:t>problems</a:t>
            </a:r>
            <a:endParaRPr lang="en-US" sz="2300" dirty="0"/>
          </a:p>
          <a:p>
            <a:pPr lvl="1">
              <a:spcBef>
                <a:spcPts val="0"/>
              </a:spcBef>
            </a:pPr>
            <a:r>
              <a:rPr lang="en-US" sz="2300" b="1" dirty="0"/>
              <a:t>Hypovolemic</a:t>
            </a:r>
            <a:r>
              <a:rPr lang="en-US" sz="2300" dirty="0" smtClean="0"/>
              <a:t>:  Caused </a:t>
            </a:r>
            <a:r>
              <a:rPr lang="en-US" sz="2300" dirty="0"/>
              <a:t>by too little blood </a:t>
            </a:r>
            <a:r>
              <a:rPr lang="en-US" sz="2300" dirty="0" smtClean="0"/>
              <a:t>volume</a:t>
            </a:r>
            <a:endParaRPr lang="en-US" sz="2300" dirty="0"/>
          </a:p>
          <a:p>
            <a:pPr lvl="1">
              <a:spcBef>
                <a:spcPts val="0"/>
              </a:spcBef>
            </a:pPr>
            <a:r>
              <a:rPr lang="en-US" sz="2300" b="1" dirty="0"/>
              <a:t>Anaphylactic</a:t>
            </a:r>
            <a:r>
              <a:rPr lang="en-US" sz="2300" dirty="0" smtClean="0"/>
              <a:t>:  Caused </a:t>
            </a:r>
            <a:r>
              <a:rPr lang="en-US" sz="2300" dirty="0"/>
              <a:t>by allergic </a:t>
            </a:r>
            <a:r>
              <a:rPr lang="en-US" sz="2300" dirty="0" smtClean="0"/>
              <a:t>reaction</a:t>
            </a:r>
            <a:endParaRPr lang="en-US" sz="2300" dirty="0"/>
          </a:p>
          <a:p>
            <a:pPr lvl="1">
              <a:spcBef>
                <a:spcPts val="0"/>
              </a:spcBef>
            </a:pPr>
            <a:r>
              <a:rPr lang="en-US" sz="2300" b="1" dirty="0"/>
              <a:t>Septic</a:t>
            </a:r>
            <a:r>
              <a:rPr lang="en-US" sz="2300" dirty="0" smtClean="0"/>
              <a:t>:             Due </a:t>
            </a:r>
            <a:r>
              <a:rPr lang="en-US" sz="2300" dirty="0"/>
              <a:t>to </a:t>
            </a:r>
            <a:r>
              <a:rPr lang="en-US" sz="2300" dirty="0" smtClean="0"/>
              <a:t>infection</a:t>
            </a:r>
            <a:endParaRPr lang="en-US" sz="2300" dirty="0"/>
          </a:p>
          <a:p>
            <a:pPr lvl="1">
              <a:spcBef>
                <a:spcPts val="0"/>
              </a:spcBef>
            </a:pPr>
            <a:r>
              <a:rPr lang="en-US" sz="2300" b="1" dirty="0"/>
              <a:t>Neurogenic</a:t>
            </a:r>
            <a:r>
              <a:rPr lang="en-US" sz="2300" dirty="0" smtClean="0"/>
              <a:t>:    Caused </a:t>
            </a:r>
            <a:r>
              <a:rPr lang="en-US" sz="2300" dirty="0"/>
              <a:t>by </a:t>
            </a:r>
            <a:r>
              <a:rPr lang="en-US" sz="2300" dirty="0" smtClean="0"/>
              <a:t> </a:t>
            </a:r>
            <a:r>
              <a:rPr lang="en-US" sz="2300" dirty="0"/>
              <a:t>nervous </a:t>
            </a:r>
            <a:r>
              <a:rPr lang="en-US" sz="2300" dirty="0" smtClean="0"/>
              <a:t>system damage</a:t>
            </a:r>
            <a:endParaRPr lang="en-US" sz="2300" dirty="0"/>
          </a:p>
          <a:p>
            <a:pPr lvl="1"/>
            <a:endParaRPr lang="en-US" altLang="en-US" sz="2400" dirty="0"/>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86</a:t>
            </a:fld>
            <a:endParaRPr lang="en-US" dirty="0"/>
          </a:p>
        </p:txBody>
      </p:sp>
    </p:spTree>
    <p:extLst>
      <p:ext uri="{BB962C8B-B14F-4D97-AF65-F5344CB8AC3E}">
        <p14:creationId xmlns:p14="http://schemas.microsoft.com/office/powerpoint/2010/main" val="21899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3">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1923">
                                            <p:txEl>
                                              <p:pRg st="4" end="4"/>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1923">
                                            <p:txEl>
                                              <p:pRg st="5" end="5"/>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81923">
                                            <p:txEl>
                                              <p:pRg st="6" end="6"/>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819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dirty="0" smtClean="0"/>
              <a:t>Shock</a:t>
            </a:r>
            <a:endParaRPr lang="en-US" altLang="en-US" dirty="0"/>
          </a:p>
        </p:txBody>
      </p:sp>
      <p:sp>
        <p:nvSpPr>
          <p:cNvPr id="82947" name="Content Placeholder 2"/>
          <p:cNvSpPr>
            <a:spLocks noGrp="1"/>
          </p:cNvSpPr>
          <p:nvPr>
            <p:ph idx="1"/>
          </p:nvPr>
        </p:nvSpPr>
        <p:spPr/>
        <p:txBody>
          <a:bodyPr/>
          <a:lstStyle/>
          <a:p>
            <a:r>
              <a:rPr lang="en-US" altLang="en-US" dirty="0" smtClean="0"/>
              <a:t>Effects of shock on the body:</a:t>
            </a:r>
          </a:p>
          <a:p>
            <a:pPr lvl="1"/>
            <a:r>
              <a:rPr lang="en-US" altLang="en-US" dirty="0" smtClean="0"/>
              <a:t>Level of oxygen supplied to tissues falls</a:t>
            </a:r>
          </a:p>
          <a:p>
            <a:pPr lvl="1"/>
            <a:r>
              <a:rPr lang="en-US" altLang="en-US" dirty="0" smtClean="0"/>
              <a:t>Cells engage in </a:t>
            </a:r>
            <a:r>
              <a:rPr lang="en-US" altLang="en-US" b="1" u="sng" dirty="0" smtClean="0"/>
              <a:t>anaerobic</a:t>
            </a:r>
            <a:r>
              <a:rPr lang="en-US" altLang="en-US" dirty="0" smtClean="0"/>
              <a:t> metabolism</a:t>
            </a:r>
          </a:p>
          <a:p>
            <a:pPr lvl="1"/>
            <a:r>
              <a:rPr lang="en-US" altLang="en-US" dirty="0" smtClean="0"/>
              <a:t>Severe metabolic acidosis ensues</a:t>
            </a:r>
          </a:p>
          <a:p>
            <a:pPr lvl="1"/>
            <a:r>
              <a:rPr lang="en-US" altLang="en-US" dirty="0" smtClean="0"/>
              <a:t>Baroreceptors initiate release of epinephrine and norepinephrine</a:t>
            </a:r>
          </a:p>
          <a:p>
            <a:pPr lvl="1"/>
            <a:r>
              <a:rPr lang="en-US" altLang="en-US" dirty="0" smtClean="0"/>
              <a:t>Heart rate increases</a:t>
            </a:r>
          </a:p>
          <a:p>
            <a:pPr lvl="1"/>
            <a:r>
              <a:rPr lang="en-US" altLang="en-US" dirty="0" smtClean="0"/>
              <a:t>Interstitial fluid moves into the capillaries</a:t>
            </a:r>
            <a:endParaRPr lang="en-US" altLang="en-US" dirty="0"/>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87</a:t>
            </a:fld>
            <a:endParaRPr lang="en-US" dirty="0"/>
          </a:p>
        </p:txBody>
      </p:sp>
    </p:spTree>
    <p:extLst>
      <p:ext uri="{BB962C8B-B14F-4D97-AF65-F5344CB8AC3E}">
        <p14:creationId xmlns:p14="http://schemas.microsoft.com/office/powerpoint/2010/main" val="11049404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Impairment of Cellular Metabolism</a:t>
            </a:r>
            <a:endParaRPr lang="en-US" altLang="en-US"/>
          </a:p>
        </p:txBody>
      </p:sp>
      <p:sp>
        <p:nvSpPr>
          <p:cNvPr id="83971" name="Content Placeholder 2"/>
          <p:cNvSpPr>
            <a:spLocks noGrp="1"/>
          </p:cNvSpPr>
          <p:nvPr>
            <p:ph idx="1"/>
          </p:nvPr>
        </p:nvSpPr>
        <p:spPr/>
        <p:txBody>
          <a:bodyPr/>
          <a:lstStyle/>
          <a:p>
            <a:r>
              <a:rPr lang="en-US" altLang="en-US" dirty="0" smtClean="0"/>
              <a:t>Results in the inability to properly use oxygen and glucose at the cellular level</a:t>
            </a:r>
          </a:p>
          <a:p>
            <a:r>
              <a:rPr lang="en-US" altLang="en-US" dirty="0" smtClean="0"/>
              <a:t>Cells create energy through anaerobic (low oxygen) metabolism.</a:t>
            </a:r>
          </a:p>
          <a:p>
            <a:r>
              <a:rPr lang="en-US" altLang="en-US" dirty="0" smtClean="0"/>
              <a:t>Can result in metabolic acidosis</a:t>
            </a:r>
          </a:p>
          <a:p>
            <a:r>
              <a:rPr lang="en-US" altLang="en-US" dirty="0" smtClean="0"/>
              <a:t>Brain cells cannot use alternative fuels.</a:t>
            </a:r>
          </a:p>
          <a:p>
            <a:r>
              <a:rPr lang="en-US" altLang="en-US" dirty="0" smtClean="0"/>
              <a:t>Cellular injury may become irreversible. </a:t>
            </a:r>
            <a:endParaRPr lang="en-US" altLang="en-US" dirty="0"/>
          </a:p>
        </p:txBody>
      </p:sp>
      <p:sp>
        <p:nvSpPr>
          <p:cNvPr id="2" name="Slide Number Placeholder 1"/>
          <p:cNvSpPr>
            <a:spLocks noGrp="1"/>
          </p:cNvSpPr>
          <p:nvPr>
            <p:ph type="sldNum" sz="quarter" idx="4"/>
          </p:nvPr>
        </p:nvSpPr>
        <p:spPr>
          <a:xfrm>
            <a:off x="152400" y="6438900"/>
            <a:ext cx="1028700" cy="342900"/>
          </a:xfrm>
        </p:spPr>
        <p:txBody>
          <a:bodyPr/>
          <a:lstStyle/>
          <a:p>
            <a:fld id="{7934EB4C-221A-437D-9B9D-B7EF4B61892B}" type="slidenum">
              <a:rPr lang="en-US" smtClean="0"/>
              <a:pPr/>
              <a:t>88</a:t>
            </a:fld>
            <a:endParaRPr lang="en-US" dirty="0"/>
          </a:p>
        </p:txBody>
      </p:sp>
    </p:spTree>
    <p:extLst>
      <p:ext uri="{BB962C8B-B14F-4D97-AF65-F5344CB8AC3E}">
        <p14:creationId xmlns:p14="http://schemas.microsoft.com/office/powerpoint/2010/main" val="252571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p:txBody>
          <a:bodyPr/>
          <a:lstStyle/>
          <a:p>
            <a:r>
              <a:rPr lang="en-US" altLang="en-US" smtClean="0"/>
              <a:t>Chest Landmarks</a:t>
            </a:r>
          </a:p>
        </p:txBody>
      </p:sp>
      <p:pic>
        <p:nvPicPr>
          <p:cNvPr id="30724" name="Picture 3" descr="C:\Users\howe0212\Documents\Mistovich\Mistovich PU jpg\IMAGES-FINAL_M04\fig04_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3" y="885825"/>
            <a:ext cx="5118100" cy="53149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152400" y="6438900"/>
            <a:ext cx="1028700" cy="342900"/>
          </a:xfrm>
        </p:spPr>
        <p:txBody>
          <a:bodyPr/>
          <a:lstStyle/>
          <a:p>
            <a:pPr>
              <a:defRPr/>
            </a:pPr>
            <a:fld id="{7934EB4C-221A-437D-9B9D-B7EF4B61892B}" type="slidenum">
              <a:rPr lang="en-US" smtClean="0"/>
              <a:pPr>
                <a:defRPr/>
              </a:pPr>
              <a:t>9</a:t>
            </a:fld>
            <a:endParaRPr lang="en-US" dirty="0"/>
          </a:p>
        </p:txBody>
      </p:sp>
    </p:spTree>
    <p:extLst>
      <p:ext uri="{BB962C8B-B14F-4D97-AF65-F5344CB8AC3E}">
        <p14:creationId xmlns:p14="http://schemas.microsoft.com/office/powerpoint/2010/main" val="35323177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6.xml><?xml version="1.0" encoding="utf-8"?>
<p:tagLst xmlns:a="http://schemas.openxmlformats.org/drawingml/2006/main" xmlns:r="http://schemas.openxmlformats.org/officeDocument/2006/relationships" xmlns:p="http://schemas.openxmlformats.org/presentationml/2006/main">
  <p:tag name="RNRSTYLE" val="SLIDE TITLE Bulleted"/>
</p:tagLst>
</file>

<file path=ppt/tags/tag1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9.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1.xml><?xml version="1.0" encoding="utf-8"?>
<p:tagLst xmlns:a="http://schemas.openxmlformats.org/drawingml/2006/main" xmlns:r="http://schemas.openxmlformats.org/officeDocument/2006/relationships" xmlns:p="http://schemas.openxmlformats.org/presentationml/2006/main">
  <p:tag name="RNRSTYLE" val="SLIDE TITLE Bulleted"/>
</p:tagLst>
</file>

<file path=ppt/tags/tag22.xml><?xml version="1.0" encoding="utf-8"?>
<p:tagLst xmlns:a="http://schemas.openxmlformats.org/drawingml/2006/main" xmlns:r="http://schemas.openxmlformats.org/officeDocument/2006/relationships" xmlns:p="http://schemas.openxmlformats.org/presentationml/2006/main">
  <p:tag name="RNRSTYLE" val="SLIDE TITLE Bulleted"/>
</p:tagLst>
</file>

<file path=ppt/tags/tag2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sign_template">
  <a:themeElements>
    <a:clrScheme name="desig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_template">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FF">
            <a:alpha val="27000"/>
          </a:srgbClr>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rgbClr val="00FFFF">
            <a:alpha val="27000"/>
          </a:srgbClr>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defRPr>
        </a:defPPr>
      </a:lstStyle>
    </a:lnDef>
  </a:objectDefaults>
  <a:extraClrSchemeLst>
    <a:extraClrScheme>
      <a:clrScheme name="design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sig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7194</TotalTime>
  <Words>4911</Words>
  <Application>Microsoft Office PowerPoint</Application>
  <PresentationFormat>On-screen Show (4:3)</PresentationFormat>
  <Paragraphs>931</Paragraphs>
  <Slides>88</Slides>
  <Notes>47</Notes>
  <HiddenSlides>4</HiddenSlides>
  <MMClips>2</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design_template</vt:lpstr>
      <vt:lpstr>A &amp; P  Anatomy &amp; Physiology </vt:lpstr>
      <vt:lpstr>PowerPoint Presentation</vt:lpstr>
      <vt:lpstr>Topographic Anatomy</vt:lpstr>
      <vt:lpstr>Regions of the body</vt:lpstr>
      <vt:lpstr>Planes of the Body</vt:lpstr>
      <vt:lpstr>Directional Terms</vt:lpstr>
      <vt:lpstr>Anatomical Planes</vt:lpstr>
      <vt:lpstr>Chest Landmarks</vt:lpstr>
      <vt:lpstr>Chest Landmarks</vt:lpstr>
      <vt:lpstr>PowerPoint Presentation</vt:lpstr>
      <vt:lpstr>PowerPoint Presentation</vt:lpstr>
      <vt:lpstr>Movement Terms</vt:lpstr>
      <vt:lpstr>Other Directional Terms</vt:lpstr>
      <vt:lpstr>Abdominal Organs</vt:lpstr>
      <vt:lpstr>Abdominal Organs In the Retroperitoneal space</vt:lpstr>
      <vt:lpstr>Anatomic Positions</vt:lpstr>
      <vt:lpstr>PowerPoint Presentation</vt:lpstr>
      <vt:lpstr>The Skeletal  System: Anatomy </vt:lpstr>
      <vt:lpstr>The Axial Skeleton</vt:lpstr>
      <vt:lpstr>Spinal column</vt:lpstr>
      <vt:lpstr>Thorax</vt:lpstr>
      <vt:lpstr>The Appendicular Skeleton</vt:lpstr>
      <vt:lpstr>The Upper Extremity</vt:lpstr>
      <vt:lpstr>The Upper Extremity</vt:lpstr>
      <vt:lpstr>The Pelvis</vt:lpstr>
      <vt:lpstr>The Lower Extremity</vt:lpstr>
      <vt:lpstr>The Lower Extremity</vt:lpstr>
      <vt:lpstr>The Lower Extremity</vt:lpstr>
      <vt:lpstr>Joints</vt:lpstr>
      <vt:lpstr>The Musculoskeletal System: Anatomy</vt:lpstr>
      <vt:lpstr>The Musculoskeletal System: Anatomy</vt:lpstr>
      <vt:lpstr>The Musculoskeletal System: Anatomy</vt:lpstr>
      <vt:lpstr>The Musculoskeletal System: Physiology</vt:lpstr>
      <vt:lpstr>PowerPoint Presentation</vt:lpstr>
      <vt:lpstr>Respiratory System: Anatomy</vt:lpstr>
      <vt:lpstr>Upper Airway</vt:lpstr>
      <vt:lpstr>Anatomy of the Upper Airway</vt:lpstr>
      <vt:lpstr>Anatomy of the Upper Airway </vt:lpstr>
      <vt:lpstr>Anatomy of the Upper Airway </vt:lpstr>
      <vt:lpstr>Anatomy of the Upper Airway </vt:lpstr>
      <vt:lpstr>Larynx</vt:lpstr>
      <vt:lpstr>Vocal Cords</vt:lpstr>
      <vt:lpstr>Anatomy of the Lower Airway </vt:lpstr>
      <vt:lpstr>Anatomy of the Lower Airway </vt:lpstr>
      <vt:lpstr>PowerPoint Presentation</vt:lpstr>
      <vt:lpstr>PowerPoint Presentation</vt:lpstr>
      <vt:lpstr>Diffusion</vt:lpstr>
      <vt:lpstr>The Respiratory System: Physiology</vt:lpstr>
      <vt:lpstr>The Respiratory System: Physiology</vt:lpstr>
      <vt:lpstr>Characteristics of Normal Breathing</vt:lpstr>
      <vt:lpstr>Inadequate Breathing  Patterns in Adults</vt:lpstr>
      <vt:lpstr>Circulatory System</vt:lpstr>
      <vt:lpstr>The Circulatory System: Anatomy</vt:lpstr>
      <vt:lpstr>PowerPoint Presentation</vt:lpstr>
      <vt:lpstr>The Heart</vt:lpstr>
      <vt:lpstr>The Heart</vt:lpstr>
      <vt:lpstr>The Heart</vt:lpstr>
      <vt:lpstr>Vessels</vt:lpstr>
      <vt:lpstr>PowerPoint Presentation</vt:lpstr>
      <vt:lpstr>Nervous System</vt:lpstr>
      <vt:lpstr>The Nervous System: Anatomy and Physiology</vt:lpstr>
      <vt:lpstr>Central Nervous System The Brain</vt:lpstr>
      <vt:lpstr>Central Nervous System</vt:lpstr>
      <vt:lpstr>Peripheral Nervous System </vt:lpstr>
      <vt:lpstr>Skin:    The Integumentary System</vt:lpstr>
      <vt:lpstr>The Integumentary System (Skin): Anatomy</vt:lpstr>
      <vt:lpstr>The Integumentary System (Skin): Anatomy</vt:lpstr>
      <vt:lpstr>The Integumentary System (Skin): Physiology</vt:lpstr>
      <vt:lpstr>The Digestive System: Anatomy</vt:lpstr>
      <vt:lpstr>The Digestive System: Anatomy</vt:lpstr>
      <vt:lpstr>The Digestive System: Anatomy Alimentary Tract</vt:lpstr>
      <vt:lpstr>The Urinary System:  Anatomy and Physiology</vt:lpstr>
      <vt:lpstr>The Genital System: Anatomy and Physiology</vt:lpstr>
      <vt:lpstr>Male  Reproductive System</vt:lpstr>
      <vt:lpstr>Female Reproductive System</vt:lpstr>
      <vt:lpstr>What you didn't want to ask….</vt:lpstr>
      <vt:lpstr>The Lymphatic System</vt:lpstr>
      <vt:lpstr>The Endocrine System: Anatomy and Physiology</vt:lpstr>
      <vt:lpstr>The Endocrine System:  Anatomy and Physiology</vt:lpstr>
      <vt:lpstr>Life Support Chain</vt:lpstr>
      <vt:lpstr>Life Support Chain</vt:lpstr>
      <vt:lpstr>Pathophysiology</vt:lpstr>
      <vt:lpstr>Pathophysiology</vt:lpstr>
      <vt:lpstr>Pathophysiology</vt:lpstr>
      <vt:lpstr>Pathophysiology</vt:lpstr>
      <vt:lpstr>Shock</vt:lpstr>
      <vt:lpstr>Shock</vt:lpstr>
      <vt:lpstr>Impairment of Cellular Metabolism</vt:lpstr>
    </vt:vector>
  </TitlesOfParts>
  <Company>jones and bartlett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CarolB</dc:creator>
  <cp:lastModifiedBy>RJ D</cp:lastModifiedBy>
  <cp:revision>461</cp:revision>
  <dcterms:created xsi:type="dcterms:W3CDTF">2002-02-12T20:19:46Z</dcterms:created>
  <dcterms:modified xsi:type="dcterms:W3CDTF">2020-01-25T22:51:02Z</dcterms:modified>
</cp:coreProperties>
</file>